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9" r:id="rId11"/>
    <p:sldId id="257" r:id="rId12"/>
    <p:sldId id="278" r:id="rId13"/>
    <p:sldId id="258" r:id="rId14"/>
    <p:sldId id="259" r:id="rId15"/>
    <p:sldId id="260" r:id="rId16"/>
    <p:sldId id="261" r:id="rId17"/>
    <p:sldId id="267" r:id="rId18"/>
    <p:sldId id="264" r:id="rId19"/>
    <p:sldId id="276" r:id="rId20"/>
    <p:sldId id="277" r:id="rId21"/>
    <p:sldId id="280" r:id="rId22"/>
    <p:sldId id="26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1DEB25B-8D9D-488B-9D7A-8F457EBD027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660D8AA-081A-4003-A604-973DEB7B8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25B-8D9D-488B-9D7A-8F457EBD027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D8AA-081A-4003-A604-973DEB7B8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25B-8D9D-488B-9D7A-8F457EBD027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D8AA-081A-4003-A604-973DEB7B8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25B-8D9D-488B-9D7A-8F457EBD027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D8AA-081A-4003-A604-973DEB7B8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25B-8D9D-488B-9D7A-8F457EBD027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D8AA-081A-4003-A604-973DEB7B8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25B-8D9D-488B-9D7A-8F457EBD027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D8AA-081A-4003-A604-973DEB7B8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DEB25B-8D9D-488B-9D7A-8F457EBD027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60D8AA-081A-4003-A604-973DEB7B8A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1DEB25B-8D9D-488B-9D7A-8F457EBD027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660D8AA-081A-4003-A604-973DEB7B8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25B-8D9D-488B-9D7A-8F457EBD027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D8AA-081A-4003-A604-973DEB7B8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25B-8D9D-488B-9D7A-8F457EBD027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D8AA-081A-4003-A604-973DEB7B8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B25B-8D9D-488B-9D7A-8F457EBD027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D8AA-081A-4003-A604-973DEB7B8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1DEB25B-8D9D-488B-9D7A-8F457EBD027A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660D8AA-081A-4003-A604-973DEB7B8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8458200" cy="1109985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Малое и среднее предпринимательство России. Стагнация или системные реформы?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933056"/>
            <a:ext cx="4953000" cy="753198"/>
          </a:xfrm>
        </p:spPr>
        <p:txBody>
          <a:bodyPr>
            <a:normAutofit/>
          </a:bodyPr>
          <a:lstStyle/>
          <a:p>
            <a:r>
              <a:rPr lang="ru-RU" sz="3200" dirty="0"/>
              <a:t>Илья </a:t>
            </a:r>
            <a:r>
              <a:rPr lang="ru-RU" sz="3200" dirty="0" err="1" smtClean="0"/>
              <a:t>Хандриков</a:t>
            </a:r>
            <a:endParaRPr lang="ru-RU" sz="3200" dirty="0" smtClean="0"/>
          </a:p>
        </p:txBody>
      </p:sp>
      <p:pic>
        <p:nvPicPr>
          <p:cNvPr id="4" name="Picture 3" descr="http://scherbinka.org/wp-content/uploads/2012/11/yabloko-300x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653136"/>
            <a:ext cx="2857500" cy="139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Кому  принадлежат  предприятия, магазины?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348880"/>
            <a:ext cx="8229600" cy="12241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 уверены, что независимому бизнесу,</a:t>
            </a:r>
          </a:p>
          <a:p>
            <a:pPr>
              <a:buNone/>
            </a:pPr>
            <a:r>
              <a:rPr lang="ru-RU" dirty="0" smtClean="0"/>
              <a:t>А не чиновникам, силовикам и депутатам?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3794" name="Picture 2" descr="C:\Documents and Settings\andre.lazarev\Мои документы\Загрузки\Жулики и во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89040"/>
            <a:ext cx="3456384" cy="2655677"/>
          </a:xfrm>
          <a:prstGeom prst="rect">
            <a:avLst/>
          </a:prstGeom>
          <a:noFill/>
        </p:spPr>
      </p:pic>
      <p:pic>
        <p:nvPicPr>
          <p:cNvPr id="33796" name="Picture 4" descr="&amp;Scy;&amp;ucy;&amp;mcy;&amp;icy;&amp;ncy; &amp;vcy; &amp;yacy;&amp;rcy;&amp;ocy;&amp;scy;&amp;tcy;&amp;icy;: &amp;ncy;&amp;iecy;&amp;scy;&amp;mcy;&amp;ocy;&amp;tcy;&amp;rcy;&amp;yacy; &amp;ncy;&amp;acy; &amp;ocy;&amp;bcy;&amp;hardcy;&amp;yacy;&amp;vcy;&amp;lcy;&amp;iecy;&amp;ncy;&amp;ncy;&amp;ycy;&amp;jcy; &amp;vcy; &amp;ocy;&amp;bcy;&amp;lcy;&amp;acy;&amp;scy;&amp;tcy;&amp;icy; &amp;mcy;&amp;ocy;&amp;rcy;&amp;acy;&amp;tcy;&amp;ocy;&amp;rcy;&amp;icy;&amp;jcy; &amp;mcy;&amp;acy;&amp;lcy;&amp;ycy;&amp;jcy; &amp;bcy;&amp;icy;&amp;zcy;&amp;ncy;&amp;iecy;&amp;scy; &amp;ocy;&amp;scy;&amp;tcy;&amp;acy;&amp;iecy;&amp;tcy;&amp;scy;&amp;yacy; &amp;pcy;&amp;ocy;&amp;dcy; &amp;pcy;&amp;rcy;&amp;iecy;&amp;scy;&amp;scy;&amp;icy;&amp;ncy;&amp;gcy;&amp;ocy;&amp;mcy; &amp;pcy;&amp;rcy;&amp;ocy;&amp;vcy;&amp;iecy;&amp;rcy;&amp;ocy;&amp;kcy; - &amp;ncy;&amp;ocy;&amp;vcy;&amp;ocy;&amp;scy;&amp;tcy;&amp;softcy; &amp;ncy;&amp;acy; URA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89040"/>
            <a:ext cx="3580947" cy="2647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548680"/>
            <a:ext cx="6408712" cy="1152128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Как перестроить взаимоотношения между бизнесом и властью?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844824"/>
            <a:ext cx="5472608" cy="45365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b="1" dirty="0" smtClean="0"/>
              <a:t>Гипотеза </a:t>
            </a:r>
            <a:r>
              <a:rPr lang="ru-RU" sz="2400" b="1" dirty="0" err="1" smtClean="0"/>
              <a:t>Мансура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Олсона</a:t>
            </a:r>
            <a:r>
              <a:rPr lang="ru-RU" sz="2400" b="1" dirty="0" smtClean="0"/>
              <a:t>:</a:t>
            </a:r>
          </a:p>
          <a:p>
            <a:r>
              <a:rPr lang="ru-RU" sz="2400" dirty="0" smtClean="0"/>
              <a:t>Малые группы (бюрократы) всегда организуются быстрее, чем большие (предприниматели), потому что бюрократы могут снимать ренту только когда они доминируют как группа, в то время как предприниматели находятся в отношениях конкуренции друг с другом, им требуется больше усилий, времени и опыта, чтобы осознать наличие групповых интересов. В результате чиновники всегда переиграют предпринимателей.</a:t>
            </a:r>
          </a:p>
          <a:p>
            <a:endParaRPr lang="en-US" sz="2400" dirty="0" smtClean="0"/>
          </a:p>
          <a:p>
            <a:r>
              <a:rPr lang="ru-RU" sz="2400" dirty="0" smtClean="0"/>
              <a:t>Бизнес может превратиться из донора в респектабельного партнера, когда он объединится.</a:t>
            </a:r>
          </a:p>
        </p:txBody>
      </p:sp>
      <p:pic>
        <p:nvPicPr>
          <p:cNvPr id="44034" name="Picture 2" descr="&amp;Scy;&amp;kcy;&amp;acy;&amp;chcy;&amp;acy;&amp;tcy;&amp;softcy; &amp;bcy;&amp;iecy;&amp;scy;&amp;pcy;&amp;lcy;&amp;acy;&amp;tcy;&amp;ncy;&amp;ocy; &amp;kcy;&amp;ncy;&amp;icy;&amp;gcy;&amp;ucy;: &amp;Lcy;&amp;ocy;&amp;gcy;&amp;icy;&amp;kcy;&amp;acy; &amp;kcy;&amp;ocy;&amp;lcy;&amp;lcy;&amp;iecy;&amp;kcy;&amp;tcy;&amp;icy;&amp;vcy;&amp;ncy;&amp;ycy;&amp;khcy; &amp;dcy;&amp;iecy;&amp;jcy;&amp;scy;&amp;tcy;&amp;vcy;&amp;icy;&amp;jcy;. &amp;Acy;&amp;vcy;&amp;tcy;&amp;ocy;&amp;rcy;: &amp;Ocy;&amp;Lcy;&amp;Scy;&amp;Ocy;&amp;Ncy; &amp;Mcy;&amp;acy;&amp;ncy;&amp;scy;&amp;ucy;&amp;rcy; &amp;Ncy;&amp;acy;&amp;zcy;&amp;vcy;&amp;acy;&amp;ncy;&amp;icy;&amp;iecy;: &amp;Lcy;&amp;ocy;&amp;gcy;&amp;icy;&amp;kcy;&amp;acy; &amp;kcy;&amp;ocy;&amp;lcy;&amp;lcy;&amp;iecy;&amp;kcy;&amp;tcy;&amp;icy;&amp;vcy;&amp;ncy;&amp;ycy;&amp;khcy; &amp;dcy;&amp;iecy;&amp;jcy;&amp;scy;&amp;tcy;&amp;vcy;&amp;icy;&amp;jcy; &amp;Icy;&amp;zcy;&amp;dcy;&amp;acy;&amp;tcy;&amp;iecy;&amp;lcy;&amp;softcy;&amp;scy;&amp;tcy;&amp;vcy;&amp;ocy;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42934"/>
            <a:ext cx="2555776" cy="3615066"/>
          </a:xfrm>
          <a:prstGeom prst="rect">
            <a:avLst/>
          </a:prstGeom>
          <a:noFill/>
        </p:spPr>
      </p:pic>
      <p:pic>
        <p:nvPicPr>
          <p:cNvPr id="44038" name="Picture 6" descr="&amp;Fcy;&amp;ocy;&amp;tcy;&amp;ocy;&amp;gcy;&amp;rcy;&amp;acy;&amp;fcy;&amp;icy;&amp;yacy; &amp;Mcy;&amp;ecy;&amp;ncy;&amp;scy;&amp;iecy;&amp;rcy; &amp;Ocy;&amp;lcy;&amp;scy;&amp;ocy;&amp;ncy; (Photo of Mancur Olson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55776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4392488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Качание маятника </a:t>
            </a:r>
            <a:br>
              <a:rPr lang="ru-RU" dirty="0" smtClean="0"/>
            </a:br>
            <a:r>
              <a:rPr lang="ru-RU" dirty="0" smtClean="0"/>
              <a:t>в 1995-2015 годы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4690864" cy="4325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Взаимоотношения власти и бизнеса напоминают «качание маятника»:</a:t>
            </a:r>
          </a:p>
          <a:p>
            <a:r>
              <a:rPr lang="ru-RU" dirty="0" smtClean="0"/>
              <a:t> движется в одну сторону – оттепель, </a:t>
            </a:r>
          </a:p>
          <a:p>
            <a:r>
              <a:rPr lang="ru-RU" dirty="0" smtClean="0"/>
              <a:t>в другую – страшное похолодание.</a:t>
            </a:r>
            <a:endParaRPr lang="ru-RU" dirty="0"/>
          </a:p>
        </p:txBody>
      </p:sp>
      <p:pic>
        <p:nvPicPr>
          <p:cNvPr id="1028" name="Picture 4" descr="&amp;Pcy;&amp;ocy;&amp;scy;&amp;lcy;&amp;iecy;&amp;dcy;&amp;ncy;&amp;icy;&amp;iecy; &amp;mcy;&amp;acy;&amp;tcy;&amp;iecy;&amp;rcy;&amp;icy;&amp;acy;&amp;lcy;&amp;ycy; - &amp;scy;&amp;tcy;&amp;rcy;&amp;acy;&amp;ncy;&amp;icy;&amp;tscy;&amp;acy; http://ezoputi.ru/biblio/str/109/0?order=title&amp;sort=a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08720"/>
            <a:ext cx="3707904" cy="5497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5400600" cy="936104"/>
          </a:xfrm>
        </p:spPr>
        <p:txBody>
          <a:bodyPr>
            <a:noAutofit/>
          </a:bodyPr>
          <a:lstStyle/>
          <a:p>
            <a:r>
              <a:rPr lang="ru-RU" sz="3000" dirty="0" smtClean="0"/>
              <a:t>Новая политика в отношении </a:t>
            </a:r>
            <a:br>
              <a:rPr lang="ru-RU" sz="3000" dirty="0" smtClean="0"/>
            </a:br>
            <a:r>
              <a:rPr lang="ru-RU" sz="3000" dirty="0" smtClean="0"/>
              <a:t>предпринимателей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4557192" cy="4248472"/>
          </a:xfrm>
        </p:spPr>
        <p:txBody>
          <a:bodyPr>
            <a:normAutofit fontScale="92500"/>
          </a:bodyPr>
          <a:lstStyle/>
          <a:p>
            <a:r>
              <a:rPr lang="ru-RU" sz="2200" dirty="0" smtClean="0"/>
              <a:t>Необходимо создать новую экономическую систему, основанную на реальной конкуренции, главной фигурой в которой станет предприниматель-новатор</a:t>
            </a:r>
          </a:p>
          <a:p>
            <a:pPr>
              <a:buNone/>
            </a:pPr>
            <a:endParaRPr lang="ru-RU" sz="2200" dirty="0" smtClean="0"/>
          </a:p>
          <a:p>
            <a:r>
              <a:rPr lang="ru-RU" sz="2200" dirty="0" smtClean="0"/>
              <a:t>Бизнес при поддержке представителей власти должен сформировать новые массовые объединения предпринимателей, способные консолидировать весь российский бизнес</a:t>
            </a:r>
            <a:endParaRPr lang="ru-RU" sz="2200" dirty="0"/>
          </a:p>
        </p:txBody>
      </p:sp>
      <p:pic>
        <p:nvPicPr>
          <p:cNvPr id="43010" name="Picture 2" descr="&amp;TScy;&amp;iecy;&amp;ncy;&amp;tcy;&amp;rcy;&amp;ycy; &amp;pcy;&amp;ocy;&amp;dcy;&amp;dcy;&amp;iecy;&amp;rcy;&amp;zhcy;&amp;kcy;&amp;icy; &amp;pcy;&amp;rcy;&amp;iecy;&amp;dcy;&amp;pcy;&amp;rcy;&amp;icy;&amp;ncy;&amp;icy;&amp;mcy;&amp;acy;&amp;tcy;&amp;iecy;&amp;lcy;&amp;softcy;&amp;scy;&amp;tcy;&amp;vcy;&amp;acy; &amp;ocy;&amp;tcy;&amp;kcy;&amp;rcy;&amp;ycy;&amp;lcy;&amp;icy;&amp;scy;&amp;softcy; &amp;vcy; 12-&amp;tcy;&amp;icy; &amp;mcy;&amp;ocy;&amp;ncy;&amp;ocy;&amp;gcy;&amp;ocy;&amp;rcy;&amp;ocy;&amp;dcy;&amp;acy;&amp;khcy; &amp;Kcy;&amp;acy;&amp;zcy;&amp;acy;&amp;khcy;&amp;scy;&amp;tcy;&amp;acy;&amp;ncy;&amp;acy; / &amp;Kcy;&amp;acy;&amp;zcy;&amp;acy;&amp;khcy;&amp;scy;&amp;tcy;&amp;acy;&amp;ncy;&amp;scy;&amp;kcy;&amp;icy;&amp;jcy; &amp;acy;&amp;gcy;&amp;rcy;&amp;iecy;&amp;gcy;&amp;acy;&amp;tcy;&amp;ocy;&amp;rcy; &amp;ncy;&amp;ocy;&amp;vcy;&amp;ocy;&amp;scy;&amp;tcy;&amp;ie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3535" y="4005064"/>
            <a:ext cx="3710465" cy="2852936"/>
          </a:xfrm>
          <a:prstGeom prst="rect">
            <a:avLst/>
          </a:prstGeom>
          <a:noFill/>
        </p:spPr>
      </p:pic>
      <p:pic>
        <p:nvPicPr>
          <p:cNvPr id="43022" name="Picture 14" descr="&amp;Rcy;&amp;acy;&amp;vcy;&amp;iecy;&amp;ncy;&amp;scy;&amp;tcy;&amp;vcy;&amp;ocy; &amp;pcy;&amp;ocy;&amp;dcy;&amp;rcy;&amp;acy;&amp;zcy;&amp;ucy;&amp;mcy;&amp;iecy;&amp;vcy;&amp;acy;&amp;iecy;&amp;tcy;&amp;scy;&amp;yacy; - &amp;Bcy;&amp;iecy;&amp;lcy;&amp;ocy;&amp;rcy;&amp;ucy;&amp;scy;&amp;ycy; &amp;icy; &amp;rcy;&amp;ycy;&amp;ncy;&amp;ocy;&amp;kcy;. &amp;IEcy;&amp;zhcy;&amp;iecy;&amp;ncy;&amp;iecy;&amp;dcy;&amp;iecy;&amp;lcy;&amp;softcy;&amp;ncy;&amp;acy;&amp;yacy; &amp;acy;&amp;ncy;&amp;acy;&amp;lcy;&amp;icy;&amp;tcy;&amp;icy;&amp;chcy;&amp;iecy;&amp;scy;&amp;kcy;&amp;acy;&amp;yacy; &amp;gcy;&amp;acy;&amp;zcy;&amp;iecy;&amp;tcy;&amp;acy; &amp;dcy;&amp;lcy;&amp;yacy; &amp;dcy;&amp;iecy;&amp;lcy;&amp;ocy;&amp;vcy;&amp;ycy;&amp;khcy; &amp;lcy;&amp;yucy;&amp;dcy;&amp;iecy;&amp;j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836712"/>
            <a:ext cx="3707904" cy="2987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Цели создания новых объединений предпринимателей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789040"/>
            <a:ext cx="8229600" cy="28083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Разделение полномочий для повышения эффективности деятельности</a:t>
            </a:r>
          </a:p>
          <a:p>
            <a:r>
              <a:rPr lang="ru-RU" dirty="0" smtClean="0"/>
              <a:t>Привлечение максимального количества предпринимателей в сообщества</a:t>
            </a:r>
          </a:p>
          <a:p>
            <a:r>
              <a:rPr lang="ru-RU" dirty="0" smtClean="0"/>
              <a:t>Создание условий прозрачности бизнес-процессов на рынке</a:t>
            </a:r>
          </a:p>
          <a:p>
            <a:r>
              <a:rPr lang="ru-RU" dirty="0" smtClean="0"/>
              <a:t>Вывод из тени предприятий</a:t>
            </a:r>
          </a:p>
          <a:p>
            <a:r>
              <a:rPr lang="ru-RU" dirty="0" smtClean="0"/>
              <a:t>Возможность защиты максимального количества предприятий</a:t>
            </a:r>
          </a:p>
          <a:p>
            <a:r>
              <a:rPr lang="ru-RU" dirty="0" smtClean="0"/>
              <a:t>Выработка условий для цивилизованного бизнеса</a:t>
            </a:r>
          </a:p>
          <a:p>
            <a:r>
              <a:rPr lang="ru-RU" dirty="0" smtClean="0"/>
              <a:t>Возможность получения полномочий от власти при вхождении в объединения максимального количества участников рынка</a:t>
            </a:r>
          </a:p>
        </p:txBody>
      </p:sp>
      <p:pic>
        <p:nvPicPr>
          <p:cNvPr id="41994" name="Picture 10" descr="&amp;Ecy;&amp;kcy;&amp;ocy;&amp;ncy;&amp;ocy;&amp;mcy;&amp;icy;&amp;kcy;&amp;acy; &amp;Vcy;&amp;iecy;&amp;scy;&amp;tcy;&amp;icy;&amp;Pcy;&amp;Kcy; &amp;vcy; &amp;Vcy;&amp;ocy;&amp;rcy;&amp;ocy;&amp;ncy;&amp;iecy;&amp;zhcy;&amp;iecy; - Part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628800"/>
            <a:ext cx="3083455" cy="1916832"/>
          </a:xfrm>
          <a:prstGeom prst="rect">
            <a:avLst/>
          </a:prstGeom>
          <a:noFill/>
        </p:spPr>
      </p:pic>
      <p:pic>
        <p:nvPicPr>
          <p:cNvPr id="42003" name="Picture 19" descr="&amp;Kcy;&amp;rcy;&amp;ucy;&amp;gcy;&amp;lcy;&amp;ycy;&amp;jcy; &amp;scy;&amp;tcy;&amp;ocy;&amp;lcy; &amp;ocy;&amp;tcy; &amp;Lcy;&amp;icy;&amp;gcy;&amp;icy; &amp;ocy;&amp;bcy;&amp;hardcy;&amp;iecy;&amp;dcy;&amp;icy;&amp;ncy;&amp;iecy;&amp;ncy;&amp;icy;&amp;jcy; &amp;pcy;&amp;rcy;&amp;iecy;&amp;dcy;&amp;pcy;&amp;rcy;&amp;icy;&amp;ncy;&amp;icy;&amp;mcy;&amp;acy;&amp;tcy;&amp;iecy;&amp;lcy;&amp;iecy;&amp;jcy; &amp;vcy; &amp;Lcy;&amp;ucy;&amp;gcy;&amp;acy;&amp;ncy;&amp;scy;&amp;k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3233089" cy="2060848"/>
          </a:xfrm>
          <a:prstGeom prst="rect">
            <a:avLst/>
          </a:prstGeom>
          <a:noFill/>
        </p:spPr>
      </p:pic>
      <p:pic>
        <p:nvPicPr>
          <p:cNvPr id="6148" name="Picture 4" descr="&amp;Pcy;&amp;rcy;&amp;acy;&amp;kcy;&amp;tcy;&amp;icy;&amp;kcy;&amp;acy; &amp;acy;&amp;ucy;&amp;dcy;&amp;icy;&amp;tcy;&amp;acy; &amp;dcy;&amp;lcy;&amp;yacy; &amp;mcy;&amp;ocy;&amp;lcy;&amp;ocy;&amp;dcy;&amp;ycy;&amp;khcy; &amp;ecy;&amp;kcy;&amp;ocy;&amp;ncy;&amp;ocy;&amp;mcy;&amp;icy;&amp;scy;&amp;tcy;&amp;ocy;&amp;vcy; &amp;vcy; PwC Audit Summer Academy - &amp;Scy;&amp;ocy;&amp;zcy;&amp;dcy;&amp;acy;&amp;jcy; &amp;ucy;&amp;scy;&amp;pcy;&amp;iecy;&amp;shcy;&amp;ncy;&amp;ycy;&amp;jcy; &amp;bcy;&amp;icy;&amp;zcy;&amp;ncy;&amp;iecy;&amp;scy;: &amp;pcy;&amp;rcy;&amp;ocy;&amp;gcy;&amp;rcy;&amp;acy;&amp;mcy;&amp;mcy;&amp;acy; IBLF &quot;&amp;Mcy;&amp;ocy;&amp;lcy;&amp;ocy;&amp;dcy;&amp;iecy;&amp;zhcy;&amp;ncy;&amp;ycy;&amp;jcy; &amp;bcy;&amp;icy;&amp;zcy;&amp;ncy;&amp;iecy;&amp;scy; &amp;R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5526" y="1628800"/>
            <a:ext cx="2538474" cy="1928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992888" cy="1066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Стратегия создания новых союзов предпринимателей России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024" y="1628800"/>
            <a:ext cx="8784976" cy="280831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Первый шаг – консолидация всех производителей товаров и услуг в отраслевые гильдии и союзы (параллельно, но отдельно должно идти объединение руководителей всех компаний в союзы работодателей по уровню бизнеса - малого, среднего, крупного). Реформирование ныне действующих в стране союзов производителей товаров и услуг, а также союзов работодателей.</a:t>
            </a:r>
          </a:p>
          <a:p>
            <a:r>
              <a:rPr lang="ru-RU" dirty="0" smtClean="0"/>
              <a:t>Второй шаг – получение полномочий от государства на регулирование предпринимательской деятельности в рамках созданных союзов.</a:t>
            </a:r>
          </a:p>
          <a:p>
            <a:r>
              <a:rPr lang="ru-RU" dirty="0" smtClean="0"/>
              <a:t>Третий шаг – сокращение государственных функций по контролю за деятельностью предпринимателей (сокращение высвобождающегося чиновничье-силового аппарата с огромными ресурсами, инструментами давления и, как следствие, коррупции).</a:t>
            </a:r>
          </a:p>
        </p:txBody>
      </p:sp>
      <p:pic>
        <p:nvPicPr>
          <p:cNvPr id="5128" name="Picture 8" descr="&amp;Acy;&amp;rcy;&amp;khcy;&amp;icy;&amp;vcy; - 2011 &amp;Kcy;&amp;Rcy;&amp;Ycy;&amp;Mcy;&amp;Scy;&amp;Kcy;&amp;Icy;&amp;Jcy; &amp;Rcy;&amp;IEcy;&amp;Scy;&amp;Kcy;&amp;Ocy;&amp;Mcy; &amp;Kcy;&amp;Ocy;&amp;Mcy;&amp;Pcy;&amp;Acy;&amp;Rcy;&amp;Tcy;&amp;Icy;&amp;Icy; &amp;Ucy;&amp;Kcy;&amp;Rcy;&amp;Acy;&amp;Icy;&amp;N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749768"/>
            <a:ext cx="3203848" cy="2108232"/>
          </a:xfrm>
          <a:prstGeom prst="rect">
            <a:avLst/>
          </a:prstGeom>
          <a:noFill/>
        </p:spPr>
      </p:pic>
      <p:pic>
        <p:nvPicPr>
          <p:cNvPr id="8" name="Picture 18" descr="&amp;Ecy;&amp;kcy;&amp;ocy;&amp;ncy;&amp;ocy;&amp;mcy;&amp;icy;&amp;k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725144"/>
            <a:ext cx="3450731" cy="2132856"/>
          </a:xfrm>
          <a:prstGeom prst="rect">
            <a:avLst/>
          </a:prstGeom>
          <a:noFill/>
        </p:spPr>
      </p:pic>
      <p:pic>
        <p:nvPicPr>
          <p:cNvPr id="5134" name="Picture 14" descr="&amp;scy;&amp;tcy;&amp;rcy;&amp;acy;&amp;ncy;&amp;icy;&amp;tscy;&amp;acy; 3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479032"/>
            <a:ext cx="1872208" cy="2378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336704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Два взаимодействия, в которых участвуют предприниматели</a:t>
            </a:r>
            <a:endParaRPr lang="ru-RU" sz="3600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79512" y="1628800"/>
            <a:ext cx="4176464" cy="4658498"/>
            <a:chOff x="179512" y="1484784"/>
            <a:chExt cx="4176464" cy="4658498"/>
          </a:xfrm>
        </p:grpSpPr>
        <p:pic>
          <p:nvPicPr>
            <p:cNvPr id="4112" name="Picture 16" descr="&amp;Ncy;&amp;iecy;&amp;ocy;&amp;bcy;&amp;ycy;&amp;chcy;&amp;ncy;&amp;ycy;&amp;jcy; &amp;scy;&amp;iecy;&amp;rcy;&amp;vcy;&amp;icy;&amp;scy; &quot; &amp;Pcy;&amp;rcy;&amp;icy;&amp;kcy;&amp;ocy;&amp;lcy;&amp;softcy;&amp;ncy;&amp;ycy;&amp;iecy; &amp;kcy;&amp;acy;&amp;rcy;&amp;tcy;&amp;icy;&amp;ncy;&amp;kcy;&amp;icy;, &amp;fcy;&amp;ocy;&amp;tcy;&amp;ocy; &amp;dcy;&amp;iecy;&amp;vcy;&amp;ucy;&amp;shcy;&amp;iecy;&amp;kcy;, &amp;bcy;&amp;iecy;&amp;scy;&amp;pcy;&amp;lcy;&amp;acy;&amp;tcy;&amp;ncy;&amp;ocy;&amp;iecy; &amp;vcy;&amp;icy;&amp;dcy;&amp;iecy;&amp;ocy;, &amp;fcy;&amp;ocy;&amp;tcy;&amp;ocy; &amp;pcy;&amp;rcy;&amp;icy;&amp;kcy;&amp;ocy;&amp;lcy;&amp;ycy;, &amp;yucy;&amp;mcy;&amp;ocy;&amp;rcy;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1680" y="1484784"/>
              <a:ext cx="1080120" cy="1080120"/>
            </a:xfrm>
            <a:prstGeom prst="rect">
              <a:avLst/>
            </a:prstGeom>
            <a:noFill/>
          </p:spPr>
        </p:pic>
        <p:grpSp>
          <p:nvGrpSpPr>
            <p:cNvPr id="14" name="Группа 13"/>
            <p:cNvGrpSpPr/>
            <p:nvPr/>
          </p:nvGrpSpPr>
          <p:grpSpPr>
            <a:xfrm>
              <a:off x="179512" y="2276872"/>
              <a:ext cx="4176464" cy="3168352"/>
              <a:chOff x="395536" y="2204864"/>
              <a:chExt cx="4176464" cy="3168352"/>
            </a:xfrm>
          </p:grpSpPr>
          <p:pic>
            <p:nvPicPr>
              <p:cNvPr id="13" name="Picture 6" descr="&amp;Kcy;&amp;rcy;&amp;ucy;&amp;gcy;&amp;icy; &amp;kcy;&amp;acy;&amp;kcy; &amp;Ocy;&amp;tcy;&amp;kcy;&amp;rcy;&amp;ocy;&amp;vcy;&amp;iecy;&amp;ncy;&amp;icy;&amp;iecy; - #1 &amp;Fcy;&amp;ocy;&amp;rcy;&amp;ucy;&amp;mcy; &quot; &amp;Ncy;&amp;ocy;&amp;vcy;&amp;acy;&amp;yacy; &amp;ecy;&amp;rcy;&amp;acy; &amp;Vcy;&amp;ocy;&amp;dcy;&amp;ocy;&amp;lcy;&amp;iecy;&amp;yacy; :: 2012-2014 &amp;gcy;&amp;ocy;&amp;dcy; &amp;pcy;&amp;iecy;&amp;rcy;&amp;iecy;&amp;khcy;&amp;ocy;&amp;dcy; &amp;vcy; &amp;ncy;&amp;ocy;&amp;vcy;&amp;ucy;&amp;yucy; &amp;ecy;&amp;rcy;&amp;ucy;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43608" y="2420888"/>
                <a:ext cx="2581275" cy="2447926"/>
              </a:xfrm>
              <a:prstGeom prst="rect">
                <a:avLst/>
              </a:prstGeom>
              <a:noFill/>
            </p:spPr>
          </p:pic>
          <p:sp>
            <p:nvSpPr>
              <p:cNvPr id="9" name="Содержимое 2"/>
              <p:cNvSpPr txBox="1">
                <a:spLocks/>
              </p:cNvSpPr>
              <p:nvPr/>
            </p:nvSpPr>
            <p:spPr>
              <a:xfrm>
                <a:off x="2771800" y="4869160"/>
                <a:ext cx="1800200" cy="43204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/>
              <a:p>
                <a:pPr marL="365760" marR="0" lvl="0" indent="-256032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3"/>
                  </a:buClr>
                  <a:buSzTx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потребитель</a:t>
                </a:r>
              </a:p>
            </p:txBody>
          </p:sp>
          <p:sp>
            <p:nvSpPr>
              <p:cNvPr id="10" name="Содержимое 2"/>
              <p:cNvSpPr txBox="1">
                <a:spLocks/>
              </p:cNvSpPr>
              <p:nvPr/>
            </p:nvSpPr>
            <p:spPr>
              <a:xfrm>
                <a:off x="395536" y="2204864"/>
                <a:ext cx="4032448" cy="43204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/>
              <a:p>
                <a:pPr marL="365760" marR="0" lvl="0" indent="-256032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3"/>
                  </a:buClr>
                  <a:buSzTx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производитель товаров и услуг</a:t>
                </a:r>
              </a:p>
            </p:txBody>
          </p:sp>
          <p:sp>
            <p:nvSpPr>
              <p:cNvPr id="12" name="Содержимое 2"/>
              <p:cNvSpPr txBox="1">
                <a:spLocks/>
              </p:cNvSpPr>
              <p:nvPr/>
            </p:nvSpPr>
            <p:spPr>
              <a:xfrm>
                <a:off x="539552" y="4869160"/>
                <a:ext cx="1296144" cy="504056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/>
              <a:p>
                <a:pPr marL="365760" marR="0" lvl="0" indent="-256032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3"/>
                  </a:buClr>
                  <a:buSzTx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власть</a:t>
                </a:r>
              </a:p>
            </p:txBody>
          </p:sp>
        </p:grpSp>
        <p:pic>
          <p:nvPicPr>
            <p:cNvPr id="4104" name="Picture 8" descr="&amp;Ocy;&amp;bcy;&amp;hardcy;&amp;iecy;&amp;dcy;&amp;icy;&amp;ncy;&amp;iecy;&amp;ncy;&amp;icy;&amp;iecy; &amp;scy;&amp;vcy;&amp;ocy;&amp;bcy;&amp;ocy;&amp;dcy;&amp;ncy;&amp;ycy;&amp;khcy; &amp;pcy;&amp;ocy;&amp;tcy;&amp;rcy;&amp;iecy;&amp;bcy;&amp;icy;&amp;tcy;&amp;iecy;&amp;lcy;&amp;iecy;&amp;jcy;: &amp;Pcy;&amp;rcy;&amp;icy;&amp;chcy;&amp;icy;&amp;ncy;&amp;acy; &amp;vcy;&amp;ycy;&amp;scy;&amp;ocy;&amp;kcy;&amp;icy;&amp;khcy; &amp;tscy;&amp;iecy;&amp;ncy; &amp;vcy; &amp;Acy;&amp;zcy;&amp;iecy;&amp;rcy;&amp;bcy;&amp;acy;&amp;jcy;&amp;dcy;&amp;zhcy;&amp;acy;&amp;ncy;&amp;iecy; - &amp;mcy;&amp;ocy;&amp;ncy;&amp;ocy;&amp;pcy;&amp;ocy;&amp;lcy;&amp;icy;&amp;icy; - &amp;Rcy;&amp;iecy;&amp;gcy;&amp;icy;&amp;ocy;&amp;ncy; - &amp;Pcy;&amp;acy;&amp;ncy;&amp;ocy;&amp;rcy;&amp;acy;&amp;mcy;&amp;acy; &amp;Ncy;&amp;ocy;&amp;vcy;&amp;ocy;&amp;scy;&amp;tcy;&amp;icy; &amp;Acy;&amp;rcy;&amp;mcy;&amp;iecy;&amp;ncy;&amp;icy;&amp;icy;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31840" y="5301208"/>
              <a:ext cx="806935" cy="840557"/>
            </a:xfrm>
            <a:prstGeom prst="rect">
              <a:avLst/>
            </a:prstGeom>
            <a:noFill/>
          </p:spPr>
        </p:pic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5301208"/>
              <a:ext cx="864096" cy="842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Группа 31"/>
          <p:cNvGrpSpPr/>
          <p:nvPr/>
        </p:nvGrpSpPr>
        <p:grpSpPr>
          <a:xfrm>
            <a:off x="5148064" y="1772816"/>
            <a:ext cx="3672408" cy="4648573"/>
            <a:chOff x="5148064" y="1628800"/>
            <a:chExt cx="3672408" cy="4648573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5292080" y="1628800"/>
              <a:ext cx="3528392" cy="4648573"/>
              <a:chOff x="5292080" y="1628800"/>
              <a:chExt cx="3528392" cy="4648573"/>
            </a:xfrm>
          </p:grpSpPr>
          <p:pic>
            <p:nvPicPr>
              <p:cNvPr id="4114" name="Picture 18" descr="RabotaPlus &amp;rcy;&amp;acy;&amp;bcy;&amp;ocy;&amp;tcy;&amp;ocy;&amp;dcy;&amp;acy;&amp;tcy;&amp;iecy;&amp;lcy;&amp;softcy;.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156176" y="1628800"/>
                <a:ext cx="1514134" cy="783010"/>
              </a:xfrm>
              <a:prstGeom prst="rect">
                <a:avLst/>
              </a:prstGeom>
              <a:noFill/>
            </p:spPr>
          </p:pic>
          <p:grpSp>
            <p:nvGrpSpPr>
              <p:cNvPr id="16" name="Группа 15"/>
              <p:cNvGrpSpPr/>
              <p:nvPr/>
            </p:nvGrpSpPr>
            <p:grpSpPr>
              <a:xfrm>
                <a:off x="5508104" y="2276872"/>
                <a:ext cx="3312368" cy="3168352"/>
                <a:chOff x="5508104" y="2204864"/>
                <a:chExt cx="3312368" cy="3168352"/>
              </a:xfrm>
            </p:grpSpPr>
            <p:sp>
              <p:nvSpPr>
                <p:cNvPr id="7" name="Содержимое 2"/>
                <p:cNvSpPr txBox="1">
                  <a:spLocks/>
                </p:cNvSpPr>
                <p:nvPr/>
              </p:nvSpPr>
              <p:spPr>
                <a:xfrm>
                  <a:off x="7343800" y="4869160"/>
                  <a:ext cx="1476672" cy="504056"/>
                </a:xfrm>
                <a:prstGeom prst="rect">
                  <a:avLst/>
                </a:prstGeom>
              </p:spPr>
              <p:txBody>
                <a:bodyPr vert="horz">
                  <a:normAutofit/>
                </a:bodyPr>
                <a:lstStyle/>
                <a:p>
                  <a:pPr marL="365760" marR="0" lvl="0" indent="-256032" algn="l" defTabSz="914400" rtl="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3"/>
                    </a:buClr>
                    <a:buSzTx/>
                    <a:tabLst/>
                    <a:defRPr/>
                  </a:pPr>
                  <a:r>
                    <a:rPr kumimoji="0" lang="ru-RU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работник</a:t>
                  </a:r>
                </a:p>
              </p:txBody>
            </p:sp>
            <p:grpSp>
              <p:nvGrpSpPr>
                <p:cNvPr id="15" name="Группа 14"/>
                <p:cNvGrpSpPr/>
                <p:nvPr/>
              </p:nvGrpSpPr>
              <p:grpSpPr>
                <a:xfrm>
                  <a:off x="5508104" y="2204864"/>
                  <a:ext cx="2581275" cy="2663950"/>
                  <a:chOff x="5508104" y="2204864"/>
                  <a:chExt cx="2581275" cy="2663950"/>
                </a:xfrm>
              </p:grpSpPr>
              <p:pic>
                <p:nvPicPr>
                  <p:cNvPr id="4102" name="Picture 6" descr="&amp;Kcy;&amp;rcy;&amp;ucy;&amp;gcy;&amp;icy; &amp;kcy;&amp;acy;&amp;kcy; &amp;Ocy;&amp;tcy;&amp;kcy;&amp;rcy;&amp;ocy;&amp;vcy;&amp;iecy;&amp;ncy;&amp;icy;&amp;iecy; - #1 &amp;Fcy;&amp;ocy;&amp;rcy;&amp;ucy;&amp;mcy; &quot; &amp;Ncy;&amp;ocy;&amp;vcy;&amp;acy;&amp;yacy; &amp;ecy;&amp;rcy;&amp;acy; &amp;Vcy;&amp;ocy;&amp;dcy;&amp;ocy;&amp;lcy;&amp;iecy;&amp;yacy; :: 2012-2014 &amp;gcy;&amp;ocy;&amp;dcy; &amp;pcy;&amp;iecy;&amp;rcy;&amp;iecy;&amp;khcy;&amp;ocy;&amp;dcy; &amp;vcy; &amp;ncy;&amp;ocy;&amp;vcy;&amp;ucy;&amp;yucy; &amp;ecy;&amp;rcy;&amp;ucy;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5508104" y="2420888"/>
                    <a:ext cx="2581275" cy="2447926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1" name="Содержимое 2"/>
                  <p:cNvSpPr txBox="1">
                    <a:spLocks/>
                  </p:cNvSpPr>
                  <p:nvPr/>
                </p:nvSpPr>
                <p:spPr>
                  <a:xfrm>
                    <a:off x="5940152" y="2204864"/>
                    <a:ext cx="1944216" cy="432048"/>
                  </a:xfrm>
                  <a:prstGeom prst="rect">
                    <a:avLst/>
                  </a:prstGeom>
                </p:spPr>
                <p:txBody>
                  <a:bodyPr vert="horz">
                    <a:normAutofit/>
                  </a:bodyPr>
                  <a:lstStyle/>
                  <a:p>
                    <a:pPr marL="365760" marR="0" lvl="0" indent="-256032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300"/>
                      </a:spcBef>
                      <a:spcAft>
                        <a:spcPts val="0"/>
                      </a:spcAft>
                      <a:buClr>
                        <a:schemeClr val="accent3"/>
                      </a:buClr>
                      <a:buSzTx/>
                      <a:tabLst/>
                      <a:defRPr/>
                    </a:pPr>
                    <a:r>
                      <a: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rPr>
                      <a:t>работодатель</a:t>
                    </a:r>
                  </a:p>
                </p:txBody>
              </p:sp>
            </p:grpSp>
          </p:grpSp>
          <p:pic>
            <p:nvPicPr>
              <p:cNvPr id="23" name="Picture 1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92080" y="5301208"/>
                <a:ext cx="864096" cy="842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8" name="Picture 22" descr="&amp;YUcy;&amp;rcy;&amp;icy;&amp;dcy;&amp;icy;&amp;chcy;&amp;iecy;&amp;scy;&amp;kcy;&amp;icy;&amp;iecy; &amp;ucy;&amp;scy;&amp;lcy;&amp;ucy;&amp;gcy;&amp;icy; &amp;vcy; &amp;ocy;&amp;bcy;&amp;lcy;&amp;acy;&amp;scy;&amp;tcy;&amp;iecy; &amp;tcy;&amp;rcy;&amp;ucy;&amp;dcy;&amp;ocy;&amp;vcy;&amp;ycy;&amp;khcy; &amp;ocy;&amp;tcy;&amp;ncy;&amp;ocy;&amp;shcy;&amp;iecy;&amp;ncy;&amp;icy;&amp;jcy;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596336" y="5157192"/>
                <a:ext cx="1120181" cy="1120181"/>
              </a:xfrm>
              <a:prstGeom prst="rect">
                <a:avLst/>
              </a:prstGeom>
              <a:noFill/>
            </p:spPr>
          </p:pic>
        </p:grpSp>
        <p:sp>
          <p:nvSpPr>
            <p:cNvPr id="29" name="Содержимое 2"/>
            <p:cNvSpPr txBox="1">
              <a:spLocks/>
            </p:cNvSpPr>
            <p:nvPr/>
          </p:nvSpPr>
          <p:spPr>
            <a:xfrm>
              <a:off x="5148064" y="4941168"/>
              <a:ext cx="1296144" cy="504056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власть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tppkuban.ru/download/images/tpp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501008"/>
            <a:ext cx="2592288" cy="26446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876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Два качества предпринимателей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2376264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Предприниматели как производители товаров и услуг. </a:t>
            </a:r>
            <a:r>
              <a:rPr lang="ru-RU" sz="1600" dirty="0" smtClean="0"/>
              <a:t>Основная площадка для консолидации –  система торгово-промышленных палат (ТПП). В ТПП РФ входят более 200 отраслевых союзов, но их количество незначительно по сравнению со странами Запада.</a:t>
            </a:r>
            <a:endParaRPr lang="en-US" sz="16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038600" cy="2376264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Предприниматели как работодатели. </a:t>
            </a:r>
            <a:r>
              <a:rPr lang="ru-RU" sz="1600" dirty="0" smtClean="0"/>
              <a:t>Ведущие российские объединения предпринимателей – «ОПОРА России», «Деловая Россия» и РСПП («Большая тройка») – не отстаивают интересы предпринимателей как класса.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5148064" y="3284984"/>
            <a:ext cx="3129478" cy="3096344"/>
            <a:chOff x="4538866" y="2348880"/>
            <a:chExt cx="4605134" cy="450912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38866" y="2969568"/>
              <a:ext cx="4605134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&amp;Rcy;&amp;Scy;&amp;Pcy;&amp;Pcy; &amp;pcy;&amp;iecy;&amp;rcy;&amp;iecy;&amp;rcy;&amp;acy;&amp;bcy;&amp;ocy;&amp;tcy;&amp;acy;&amp;lcy; &amp;Tcy;&amp;rcy;&amp;ucy;&amp;dcy;&amp;ocy;&amp;vcy;&amp;ocy;&amp;jcy; &amp;kcy;&amp;ocy;&amp;dcy;&amp;iecy;&amp;kcy;&amp;scy; &quot;&amp;pcy;&amp;ocy; &amp;zcy;&amp;acy;&amp;kcy;&amp;acy;&amp;zcy;&amp;ucy;&quot; &amp;Mcy;&amp;icy;&amp;khcy;&amp;acy;&amp;icy;&amp;lcy;&amp;acy; &amp;Pcy;&amp;rcy;&amp;ocy;&amp;khcy;&amp;ocy;&amp;rcy;&amp;ocy;&amp;vcy;&amp;acy; &amp;Acy;&amp;kcy;&amp;tcy;&amp;icy;&amp;vcy;&amp;ncy;&amp;acy;&amp;yacy; &amp;Mcy;&amp;acy;&amp;gcy;&amp;ncy;&amp;icy;&amp;tcy;&amp;kcy;&amp;acy;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72200" y="2348880"/>
              <a:ext cx="938654" cy="906547"/>
            </a:xfrm>
            <a:prstGeom prst="rect">
              <a:avLst/>
            </a:prstGeom>
            <a:noFill/>
          </p:spPr>
        </p:pic>
        <p:pic>
          <p:nvPicPr>
            <p:cNvPr id="9" name="Picture 14" descr="&amp;Vcy;&amp;ncy;&amp;icy;&amp;mcy;&amp;acy;&amp;ncy;&amp;icy;&amp;yucy; &amp;pcy;&amp;rcy;&amp;iecy;&amp;dcy;&amp;pcy;&amp;rcy;&amp;icy;&amp;ncy;&amp;icy;&amp;mcy;&amp;acy;&amp;tcy;&amp;iecy;&amp;lcy;&amp;iecy;&amp;jcy; &amp;YAcy;&amp;kcy;&amp;ucy;&amp;tcy;&amp;icy;&amp;icy;! SakhaLif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28184" y="4221088"/>
              <a:ext cx="1296144" cy="735807"/>
            </a:xfrm>
            <a:prstGeom prst="rect">
              <a:avLst/>
            </a:prstGeom>
            <a:noFill/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08104" y="5733256"/>
              <a:ext cx="2618082" cy="488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Содержимое 2"/>
          <p:cNvSpPr txBox="1">
            <a:spLocks/>
          </p:cNvSpPr>
          <p:nvPr/>
        </p:nvSpPr>
        <p:spPr>
          <a:xfrm>
            <a:off x="395536" y="6237312"/>
            <a:ext cx="8373616" cy="5040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 algn="ctr">
              <a:buClr>
                <a:schemeClr val="accent3"/>
              </a:buClr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российских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бизнес-объединениях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состоят всего 5-7</a:t>
            </a:r>
            <a:r>
              <a:rPr lang="ru-RU" dirty="0" smtClean="0"/>
              <a:t>% предпринимателей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Результаты объединения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ru-RU" sz="3000" dirty="0" smtClean="0"/>
              <a:t>предпринимателей в новые союзы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373616" cy="36724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dirty="0" smtClean="0"/>
              <a:t>Рост производства товаров и услуг (за счет реальной конкуренции)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Повышение качества товаров (внутриотраслевой контроль качества)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Установление прозрачности в государственном и муниципальном заказе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Сокращение коррупции, налогов на бизнес, числа чиновников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Прекращение практики рейдерских захватов и арестов добросовестных предпринимателей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Осуществление внутреннего контроля за наймом иностранной рабочей силы для бизнеса (решение проблемы нелегальной миграции)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Установление контроля за созданием прозрачной пенсионной системы для всего бизнеса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Формирование на новом качественном уровне системы кредитных кооперативов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Повышение ответственности, а значит и авторитета предпринимательства в России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Отделение бизнеса от власти и </a:t>
            </a:r>
            <a:r>
              <a:rPr lang="ru-RU" sz="1600" dirty="0" err="1" smtClean="0"/>
              <a:t>равноудаление</a:t>
            </a:r>
            <a:r>
              <a:rPr lang="ru-RU" sz="1600" dirty="0" smtClean="0"/>
              <a:t> бизнеса</a:t>
            </a:r>
          </a:p>
        </p:txBody>
      </p:sp>
      <p:pic>
        <p:nvPicPr>
          <p:cNvPr id="2050" name="Picture 2" descr="&amp;Pcy;&amp;rcy;&amp;acy;&amp;vcy;&amp;icy;&amp;tcy;&amp;iecy;&amp;lcy;&amp;softcy;&amp;scy;&amp;tcy;&amp;vcy;&amp;ocy; &amp;Icy;&amp;vcy;&amp;acy;&amp;ncy;&amp;ocy;&amp;v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-1"/>
            <a:ext cx="1907704" cy="1781725"/>
          </a:xfrm>
          <a:prstGeom prst="rect">
            <a:avLst/>
          </a:prstGeom>
          <a:noFill/>
        </p:spPr>
      </p:pic>
      <p:pic>
        <p:nvPicPr>
          <p:cNvPr id="2052" name="Picture 4" descr="&amp;Pcy;&amp;rcy;&amp;ocy;&amp;iecy;&amp;kcy;&amp;tcy; &amp;Ncy;&amp;acy;&amp;lcy;&amp;ocy;&amp;gcy;&amp;ocy;&amp;vcy;&amp;ocy;&amp;gcy;&amp;ocy; &amp;kcy;&amp;ocy;&amp;dcy;&amp;iecy;&amp;kcy;&amp;scy;&amp;acy; &amp;pcy;&amp;rcy;&amp;iecy;&amp;dcy;&amp;ucy;&amp;scy;&amp;mcy;&amp;acy;&amp;tcy;&amp;rcy;&amp;icy;&amp;vcy;&amp;acy;&amp;iecy;&amp;tcy; &amp;scy;&amp;ncy;&amp;icy;&amp;zhcy;&amp;iecy;&amp;ncy;&amp;icy;&amp;iecy; &amp;Ncy;&amp;Dcy;&amp;Scy; &amp;dcy;&amp;ocy; 17% &amp;Ncy;&amp;ocy;&amp;vcy;&amp;ocy;&amp;scy;&amp;tcy;&amp;icy; &amp;ecy;&amp;kcy;&amp;ocy;&amp;ncy;&amp;ocy;&amp;mcy;&amp;icy;&amp;kcy;&amp;icy; &amp;Rcy;&amp;Bcy;&amp;Kcy;-&amp;Ucy;&amp;kcy;&amp;rcy;&amp;acy;&amp;icy;&amp;n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229200"/>
            <a:ext cx="2137740" cy="1628800"/>
          </a:xfrm>
          <a:prstGeom prst="rect">
            <a:avLst/>
          </a:prstGeom>
          <a:noFill/>
        </p:spPr>
      </p:pic>
      <p:pic>
        <p:nvPicPr>
          <p:cNvPr id="2054" name="Picture 6" descr="&amp;Ncy;&amp;acy; &amp;scy;&amp;acy;&amp;jcy;&amp;tcy;&amp;iecy; &amp;gcy;&amp;ocy;&amp;scy;&amp;zcy;&amp;acy;&amp;kcy;&amp;ucy;&amp;pcy;&amp;ocy;&amp;kcy; &amp;pcy;&amp;ocy;&amp;yacy;&amp;vcy;&amp;icy;&amp;tcy;&amp;scy;&amp;yacy; &amp;kcy;&amp;acy;&amp;tcy;&amp;acy;&amp;lcy;&amp;ocy;&amp;gcy; &amp;tcy;&amp;ocy;&amp;vcy;&amp;acy;&amp;rcy;&amp;ocy;&amp;vcy;, &amp;rcy;&amp;acy;&amp;bcy;&amp;ocy;&amp;tcy; &amp;icy; &amp;ucy;&amp;scy;&amp;lcy;&amp;ucy;&amp;gcy; &amp;Scy;&amp;Rcy;&amp;Ocy; &amp;Ncy;&amp;Pcy; &quot;&amp;TScy;&amp;iecy;&amp;ncy;&amp;tcy;&amp;rcy;&amp;icy;&amp;zcy;&amp;ycy;&amp;scy;&amp;kcy;&amp;acy;&amp;ncy;&amp;icy;&amp;yacy;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5229200"/>
            <a:ext cx="2417427" cy="1628800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9144" y="5229200"/>
            <a:ext cx="1964856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&amp;Vcy;&amp;scy;&amp;iecy; &amp;ncy;&amp;ocy;&amp;vcy;&amp;ocy;&amp;scy;&amp;tcy;&amp;i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5229200"/>
            <a:ext cx="2189216" cy="16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Негативные стороны  консолидации бизнеса и власти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256584"/>
          </a:xfrm>
        </p:spPr>
        <p:txBody>
          <a:bodyPr>
            <a:normAutofit fontScale="550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Системная консолидация возможна лишь при посредничестве власти, из-за чего могут происходить существенные перекосы.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Существуют независимые от власти сообщества и предприниматели, справедливо утверждающие, что объединения должны строиться и развиваться только снизу, без вмешательства извне. Количество и возможности таких предпринимателей ничтожны.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Большая часть бизнесменов (60%) не воспринимает представителей идентичных профессий членами единого </a:t>
            </a:r>
            <a:r>
              <a:rPr lang="ru-RU" dirty="0" err="1" smtClean="0"/>
              <a:t>бизнес-сообщества</a:t>
            </a:r>
            <a:r>
              <a:rPr lang="ru-RU" dirty="0" smtClean="0"/>
              <a:t>, при том что 53% считают, что развитию бизнеса помогло бы саморегулирование (Мониторинг гражданского общества, ВШЭ, 2011).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Актуальна проблема разделения полномочий между союзами бизнеса двух типов. Сегодня в России не существует системного разделения </a:t>
            </a:r>
            <a:r>
              <a:rPr lang="ru-RU" dirty="0" err="1" smtClean="0"/>
              <a:t>бизнес-сообществ</a:t>
            </a:r>
            <a:r>
              <a:rPr lang="ru-RU" dirty="0" smtClean="0"/>
              <a:t> на производителей товаров, услуг и работодателей, позволяющих первым (производителям) отстаивать свои права во взаимоотношениях с потребителями и властью, а вторым (работодателям) – с работниками и властью.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Системообразующие</a:t>
            </a:r>
            <a:r>
              <a:rPr lang="ru-RU" dirty="0" smtClean="0"/>
              <a:t> сообщества бизнеса, такие как ТПП РФ, консолидирующая на своих площадках производителей товаров и услуг, и такие как «Большая тройка» являются условными союзами работодателей крупного, среднего и малого бизнеса. Они объединяют не более 5-7% предпринимателей страны, не способны выстроить равные партнерские отношения с властью и требуют реформирования.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Учитывая, что каждое российское предприятие должно будет войти в соответствующее отраслевое сообщество на площадке региональной ТПП, а руководитель предприятия должен будет войти в региональный союз работодателей своего уровня бизнеса (малого – ОПОРА, среднего – Деловая Россия, крупного – РСПП), возникнет очень много организационных и других проблем.</a:t>
            </a:r>
          </a:p>
          <a:p>
            <a:pPr marL="624078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4"/>
          </a:xfrm>
        </p:spPr>
        <p:txBody>
          <a:bodyPr/>
          <a:lstStyle/>
          <a:p>
            <a:r>
              <a:rPr lang="ru-RU" dirty="0" smtClean="0"/>
              <a:t>Первое законодательство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772816"/>
            <a:ext cx="3888432" cy="446449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В 2016 г. исполнится 30 лет с начала возрождения предпринимательства в стране.</a:t>
            </a:r>
          </a:p>
          <a:p>
            <a:pPr lvl="0"/>
            <a:r>
              <a:rPr lang="ru-RU" dirty="0" smtClean="0"/>
              <a:t>19 ноября 1986 г. – Закон «Об индивидуальной трудовой деятельности»</a:t>
            </a:r>
          </a:p>
          <a:p>
            <a:pPr lvl="0"/>
            <a:r>
              <a:rPr lang="ru-RU" dirty="0" smtClean="0"/>
              <a:t>26 мая 1988 г. – Закон «О кооперации в СССР» (ст. 16 «Союзы кооперативов»). Патент стоил 5 рублей. Налог на кооперативы: 3%; 5%; 10%.</a:t>
            </a:r>
          </a:p>
          <a:p>
            <a:endParaRPr lang="ru-RU" dirty="0"/>
          </a:p>
        </p:txBody>
      </p:sp>
      <p:pic>
        <p:nvPicPr>
          <p:cNvPr id="1026" name="Picture 2" descr="C:\Documents and Settings\andre.lazarev\Мои документы\Загрузки\1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84784"/>
            <a:ext cx="5076056" cy="485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9528"/>
            <a:ext cx="8229600" cy="4131840"/>
          </a:xfrm>
        </p:spPr>
        <p:txBody>
          <a:bodyPr>
            <a:normAutofit fontScale="55000" lnSpcReduction="20000"/>
          </a:bodyPr>
          <a:lstStyle/>
          <a:p>
            <a:pPr marL="624078" indent="-514350">
              <a:buFont typeface="+mj-lt"/>
              <a:buAutoNum type="arabicPeriod" startAt="7"/>
            </a:pPr>
            <a:r>
              <a:rPr lang="ru-RU" dirty="0" smtClean="0"/>
              <a:t>Необходимо решить проблему создания «лифтов» для перемещения компании (в зависимости от заявленного капитала – малый, средний, крупный) в союзах работодателей по уровню бизнеса.</a:t>
            </a:r>
          </a:p>
          <a:p>
            <a:pPr marL="624078" indent="-514350">
              <a:buFont typeface="+mj-lt"/>
              <a:buAutoNum type="arabicPeriod" startAt="7"/>
            </a:pPr>
            <a:r>
              <a:rPr lang="ru-RU" dirty="0" smtClean="0"/>
              <a:t>Есть существенная проблема «захвата» (назначения) чиновниками руководящих должностей в отраслевых сообществах в схожих сферах деятельности, которыми они руководили будучи на государственной службе, что приведет к полной дискредитации реформирования (это показал опыт саморегулирования строительной отрасли).</a:t>
            </a:r>
          </a:p>
          <a:p>
            <a:pPr marL="624078" indent="-514350">
              <a:buFont typeface="+mj-lt"/>
              <a:buAutoNum type="arabicPeriod" startAt="7"/>
            </a:pPr>
            <a:r>
              <a:rPr lang="ru-RU" dirty="0" smtClean="0"/>
              <a:t>При непродуманной консолидации производителей товаров и услуг в отраслевые гильдии может произойти ухудшение положения менее защищенных компаний (</a:t>
            </a:r>
            <a:r>
              <a:rPr lang="ru-RU" dirty="0" err="1" smtClean="0"/>
              <a:t>подминание</a:t>
            </a:r>
            <a:r>
              <a:rPr lang="ru-RU" dirty="0" smtClean="0"/>
              <a:t> крупными игроками малых и средних), за счет несправедливых взносов и требований.</a:t>
            </a:r>
          </a:p>
          <a:p>
            <a:pPr marL="624078" indent="-514350">
              <a:buFont typeface="+mj-lt"/>
              <a:buAutoNum type="arabicPeriod" startAt="7"/>
            </a:pPr>
            <a:r>
              <a:rPr lang="ru-RU" dirty="0" smtClean="0"/>
              <a:t>Вступающим в сообщества придется «заявить» весь капитал компании, а также собственников.</a:t>
            </a:r>
          </a:p>
          <a:p>
            <a:pPr marL="624078" indent="-514350">
              <a:buFont typeface="+mj-lt"/>
              <a:buAutoNum type="arabicPeriod" startAt="7"/>
            </a:pPr>
            <a:r>
              <a:rPr lang="ru-RU" dirty="0" smtClean="0"/>
              <a:t>Каждое предприятие должно будет предоставить информацию о себе, выпускаемой продукции, руководстве для размещения в создаваемой виртуальной </a:t>
            </a:r>
            <a:r>
              <a:rPr lang="ru-RU" dirty="0" err="1" smtClean="0"/>
              <a:t>бизнес-платформе</a:t>
            </a:r>
            <a:r>
              <a:rPr lang="ru-RU" dirty="0" smtClean="0"/>
              <a:t> (сайте, аналогичном </a:t>
            </a:r>
            <a:r>
              <a:rPr lang="ru-RU" dirty="0" err="1" smtClean="0"/>
              <a:t>Фейсбуку</a:t>
            </a:r>
            <a:r>
              <a:rPr lang="ru-RU" dirty="0" smtClean="0"/>
              <a:t>, Контакту и т.д.)</a:t>
            </a:r>
          </a:p>
          <a:p>
            <a:pPr marL="624078" indent="-514350">
              <a:buFont typeface="+mj-lt"/>
              <a:buAutoNum type="arabicPeriod" startAt="7"/>
            </a:pPr>
            <a:r>
              <a:rPr lang="ru-RU" dirty="0" smtClean="0"/>
              <a:t>В случае систематических нарушений выработанных и утвержденных отраслевыми сообществами и союзами работодателей внутренних требований и правил виновный участник рынка (предприятие) может быть сурово наказан вплоть до потери своего бизнеса.</a:t>
            </a:r>
          </a:p>
          <a:p>
            <a:pPr marL="624078" indent="-514350">
              <a:buFont typeface="+mj-lt"/>
              <a:buAutoNum type="arabicPeriod" startAt="7"/>
            </a:pPr>
            <a:endParaRPr lang="ru-RU" dirty="0"/>
          </a:p>
        </p:txBody>
      </p:sp>
      <p:pic>
        <p:nvPicPr>
          <p:cNvPr id="6154" name="Picture 10" descr="&amp;Gcy;&amp;iecy;&amp;ncy;&amp;pcy;&amp;rcy;&amp;ocy;&amp;kcy;&amp;ucy;&amp;rcy;&amp;ocy;&amp;rcy; &amp;CHcy;&amp;acy;&amp;jcy;&amp;kcy;&amp;acy; &amp;zcy;&amp;ncy;&amp;acy;&amp;iecy;&amp;tcy;, &amp;kcy;&amp;acy;&amp;kcy; &amp;chcy;&amp;icy;&amp;ncy;&amp;ocy;&amp;vcy;&amp;ncy;&amp;icy;&amp;kcy;&amp;icy; &quot;&amp;kcy;&amp;ocy;&amp;shcy;&amp;mcy;&amp;acy;&amp;rcy;&amp;yacy;&amp;tcy;&quot; &amp;bcy;&amp;icy;&amp;zcy;&amp;ncy;&amp;iecy;&amp;scy; - &amp;ncy;&amp;ocy;&amp;vcy;&amp;ocy;&amp;scy;&amp;tcy;&amp;softcy; &amp;icy;&amp;zcy; &amp;rcy;&amp;ucy;&amp;bcy;&amp;rcy;&amp;icy;&amp;kcy;&amp;icy; &amp;Ecy;&amp;kcy;&amp;ocy;&amp;ncy;&amp;ocy;&amp;mcy;&amp;icy;&amp;kcy;&amp;acy; &amp;icy; &amp;bcy;&amp;icy;&amp;zcy;&amp;ncy;&amp;iecy;&amp;scy;, &amp;acy;&amp;kcy;&amp;tcy;&amp;ucy;&amp;acy;&amp;lcy;&amp;softcy;&amp;ncy;&amp;acy;&amp;yacy; &amp;icy;&amp;ncy;&amp;fcy;&amp;ocy;&amp;rcy;&amp;mcy;&amp;acy;&amp;tscy;&amp;icy;&amp;yacy;, &amp;ocy;&amp;bcy;&amp;scy;&amp;ucy;&amp;zhcy;&amp;d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5525" y="0"/>
            <a:ext cx="3438475" cy="2492895"/>
          </a:xfrm>
          <a:prstGeom prst="rect">
            <a:avLst/>
          </a:prstGeom>
          <a:noFill/>
        </p:spPr>
      </p:pic>
      <p:pic>
        <p:nvPicPr>
          <p:cNvPr id="6156" name="Picture 12" descr="&amp;CHcy;&amp;iecy;&amp;lcy;&amp;yacy;&amp;bcy;&amp;icy;&amp;ncy;&amp;scy;&amp;kcy;&amp;acy;&amp;yacy; &amp;ocy;&amp;bcy;&amp;lcy;&amp;acy;&amp;scy;&amp;tcy;&amp;sof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0"/>
            <a:ext cx="2448272" cy="2448272"/>
          </a:xfrm>
          <a:prstGeom prst="rect">
            <a:avLst/>
          </a:prstGeom>
          <a:noFill/>
        </p:spPr>
      </p:pic>
      <p:pic>
        <p:nvPicPr>
          <p:cNvPr id="6158" name="Picture 14" descr="&amp;Mcy;&amp;ocy;&amp;scy;&amp;kcy;&amp;ocy;&amp;vcy;&amp;scy;&amp;kcy;&amp;ocy;&amp;iecy; &amp;YAcy;&amp;Bcy;&amp;Lcy;&amp;Ocy;&amp;Kcy;&amp;Ocy; &quot; &amp;Ncy;&amp;ocy;&amp;vcy;&amp;ocy;&amp;scy;&amp;t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3275856" cy="2456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142984"/>
            <a:ext cx="7543824" cy="10668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 предпринимательские объединения должны получить?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Реформированные  ТПП  РФ  и региональные палаты  -  площадка для формирования отраслевых гильдий  и союзов по всем направлениям деятельности бизнеса.</a:t>
            </a:r>
          </a:p>
          <a:p>
            <a:r>
              <a:rPr lang="ru-RU" dirty="0" smtClean="0"/>
              <a:t> ТПП РФ (и региональным палатам)  передать от  Налоговой службы функции регистрационной палаты.</a:t>
            </a:r>
          </a:p>
          <a:p>
            <a:r>
              <a:rPr lang="ru-RU" dirty="0" smtClean="0"/>
              <a:t> На площадке ТПП  запустить  механизмы саморегулирования.</a:t>
            </a:r>
          </a:p>
          <a:p>
            <a:r>
              <a:rPr lang="ru-RU" dirty="0" smtClean="0"/>
              <a:t> Передать ТПП РФ  полномочия по регулированию предпринимательской деятельности в создаваемых гильдиях и ассоциациях.</a:t>
            </a:r>
          </a:p>
          <a:p>
            <a:r>
              <a:rPr lang="ru-RU" dirty="0" smtClean="0"/>
              <a:t> Сократить  аппарат госконтроля за бизнесом, оставляя в ведомствах  лишь управление мониторинга, и сократить налоги на бизнес.</a:t>
            </a:r>
          </a:p>
          <a:p>
            <a:r>
              <a:rPr lang="ru-RU" dirty="0" smtClean="0"/>
              <a:t> Передать ТПП функции по проведению тендеров и конкурсов.</a:t>
            </a:r>
          </a:p>
          <a:p>
            <a:r>
              <a:rPr lang="ru-RU" dirty="0" smtClean="0"/>
              <a:t>ТПП должна представлять  предпринимателей  в треугольнике взаимоотношений  государство -  производители - потребители.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285992"/>
            <a:ext cx="4138642" cy="428627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Передать реформированным союзам работодателей:  РСПП, Деловая Россия, Опора России («Большая тройка»): </a:t>
            </a:r>
          </a:p>
          <a:p>
            <a:r>
              <a:rPr lang="ru-RU" dirty="0" smtClean="0"/>
              <a:t>от ФМС - контроль за набором иностранной рабочей силы;</a:t>
            </a:r>
          </a:p>
          <a:p>
            <a:r>
              <a:rPr lang="ru-RU" dirty="0" smtClean="0"/>
              <a:t> от Пенсионного фонда - контроль за формированием прозрачной пенсионной системы;</a:t>
            </a:r>
          </a:p>
          <a:p>
            <a:r>
              <a:rPr lang="ru-RU" dirty="0" smtClean="0"/>
              <a:t>  от Минтруда – контроль за соблюдением трудовых отношений и др.;</a:t>
            </a:r>
          </a:p>
          <a:p>
            <a:r>
              <a:rPr lang="ru-RU" dirty="0" smtClean="0"/>
              <a:t>- от Антимонопольной службы - антимонопольный контроль;</a:t>
            </a:r>
          </a:p>
          <a:p>
            <a:r>
              <a:rPr lang="ru-RU" dirty="0" smtClean="0"/>
              <a:t>Объединения работодателей должны стать ключевой фигурой в треугольнике взаимоотношений между государством, работодателями и работниками.</a:t>
            </a:r>
          </a:p>
          <a:p>
            <a:r>
              <a:rPr lang="ru-RU" dirty="0" smtClean="0"/>
              <a:t>Главная цель реформы – раскрепощение бизнеса, формирование социально-ответственного бизнеса.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060848"/>
            <a:ext cx="5410944" cy="1069848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2530" name="Picture 2" descr="&amp;pcy;&amp;scy;&amp;icy;&amp;khcy;&amp;ocy;&amp;lcy;&amp;ocy;&amp;gcy;&amp;icy;&amp;yacy; &quot; &amp;Scy;&amp;tcy;&amp;rcy;&amp;acy;&amp;ncy;&amp;icy;&amp;tscy;&amp;acy; 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140968"/>
            <a:ext cx="2736304" cy="1901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6264696" cy="1066800"/>
          </a:xfrm>
        </p:spPr>
        <p:txBody>
          <a:bodyPr/>
          <a:lstStyle/>
          <a:p>
            <a:r>
              <a:rPr lang="ru-RU" dirty="0" smtClean="0"/>
              <a:t>Кооперативы в Москве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72816"/>
            <a:ext cx="5976664" cy="3456384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В 1987 г. в Москве насчитывалось 878 кооперативов. </a:t>
            </a:r>
          </a:p>
          <a:p>
            <a:pPr lvl="0"/>
            <a:r>
              <a:rPr lang="ru-RU" dirty="0" smtClean="0"/>
              <a:t>К 1990 году 4,9 млн. чел. являлись членами кооперативов, 2,9 млн. – наемными работниками.</a:t>
            </a:r>
          </a:p>
          <a:p>
            <a:pPr lvl="0"/>
            <a:r>
              <a:rPr lang="ru-RU" dirty="0" smtClean="0"/>
              <a:t>1990 г. – Малое предприятие (МП).</a:t>
            </a:r>
          </a:p>
          <a:p>
            <a:endParaRPr lang="ru-RU" dirty="0"/>
          </a:p>
        </p:txBody>
      </p:sp>
      <p:pic>
        <p:nvPicPr>
          <p:cNvPr id="10244" name="Picture 4" descr="&amp;Kcy;&amp;ocy;&amp;ocy;&amp;pcy;&amp;iecy;&amp;rcy;&amp;acy;&amp;tcy;&amp;icy;&amp;vcy;&amp;ncy;&amp;ocy;&amp;iecy; &amp;dcy;&amp;vcy;&amp;icy;&amp;zhcy;&amp;iecy;&amp;ncy;&amp;icy;&amp;iecy; - &amp;pcy;&amp;ocy;&amp;ncy;&amp;yacy;&amp;tcy;&amp;icy;&amp;iecy; &amp;Kcy;&amp;ocy;&amp;ocy;&amp;pcy;&amp;iecy;&amp;rcy;&amp;acy;&amp;tcy;&amp;icy;&amp;vcy;&amp;ycy; &amp;pcy;&amp;rcy;&amp;ocy;&amp;tcy;&amp;icy;&amp;vcy; &amp;bcy;&amp;iecy;&amp;dcy;&amp;ncy;&amp;ocy;&amp;scy;&amp;t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7745" y="2348880"/>
            <a:ext cx="2166255" cy="2276872"/>
          </a:xfrm>
          <a:prstGeom prst="rect">
            <a:avLst/>
          </a:prstGeom>
          <a:noFill/>
        </p:spPr>
      </p:pic>
      <p:pic>
        <p:nvPicPr>
          <p:cNvPr id="10248" name="Picture 8" descr="&quot;&amp;Ncy;&amp;acy;&amp;rcy;&amp;ocy;&amp;dcy;&amp;ncy;&amp;ycy;&amp;jcy;&quot; &amp;Kcy;&amp;rcy;&amp;iecy;&amp;dcy;&amp;icy;&amp;tcy;&amp;ncy;&amp;ycy;&amp;jcy; &amp;kcy;&amp;ocy;&amp;ocy;&amp;pcy;&amp;iecy;&amp;rcy;&amp;acy;&amp;tcy;&amp;icy;&amp;vcy; - &amp;Gcy;&amp;lcy;&amp;acy;&amp;vcy;&amp;ncy;&amp;acy;&amp;yacy; &amp;scy;&amp;tcy;&amp;rcy;&amp;acy;&amp;ncy;&amp;icy;&amp;ts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683968"/>
            <a:ext cx="2898709" cy="2174032"/>
          </a:xfrm>
          <a:prstGeom prst="rect">
            <a:avLst/>
          </a:prstGeom>
          <a:noFill/>
        </p:spPr>
      </p:pic>
      <p:pic>
        <p:nvPicPr>
          <p:cNvPr id="10250" name="Picture 10" descr="&amp;Tcy;&amp;ocy;&amp;rcy;&amp;gcy;&amp;ocy;&amp;vcy;&amp;ycy;&amp;iecy; &amp;mcy;&amp;acy;&amp;rcy;&amp;kcy;&amp;icy; &amp;icy; &amp;tcy;&amp;ocy;&amp;vcy;&amp;acy;&amp;rcy;&amp;ncy;&amp;ycy;&amp;iecy; &amp;zcy;&amp;ncy;&amp;acy;&amp;kcy;&amp;icy; &amp;Pcy;&amp;ocy;&amp;tcy;&amp;rcy;&amp;iecy;&amp;bcy;&amp;icy;&amp;tcy;&amp;iecy;&amp;lcy;&amp;softcy;&amp;scy;&amp;kcy;&amp;icy;&amp;jcy; &amp;icy;&amp;pcy;&amp;ocy;&amp;tcy;&amp;iecy;&amp;chcy;&amp;ncy;&amp;ycy;&amp;jcy; &amp;kcy;&amp;ocy;&amp;ocy;&amp;pcy;&amp;iecy;&amp;rcy;&amp;acy;&amp;tcy;&amp;icy;&amp;vcy; &amp;Scy;&amp;tcy;&amp;rcy;&amp;ocy;&amp;icy;&amp;mcy; &amp;Vcy;&amp;mcy;&amp;iecy;&amp;scy;&amp;tcy;&amp;iecy;, 125171, &amp;Mcy;&amp;ocy;&amp;scy;&amp;kcy;&amp;vcy;&amp;acy;, &amp;ucy;&amp;lcy;.&amp;Zcy;&amp;ocy;&amp;icy; &amp;icy; &amp;Acy;&amp;lcy;&amp;iecy;&amp;kcy;&amp;scy;&amp;acy;&amp;ncy;&amp;dcy;&amp;rcy;&amp;acy; &amp;Kcy;&amp;ocy;&amp;scy;&amp;mcy;&amp;ocy;&amp;dcy;&amp;iecy;&amp;m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797152"/>
            <a:ext cx="2339752" cy="1760638"/>
          </a:xfrm>
          <a:prstGeom prst="rect">
            <a:avLst/>
          </a:prstGeom>
          <a:noFill/>
        </p:spPr>
      </p:pic>
      <p:pic>
        <p:nvPicPr>
          <p:cNvPr id="10252" name="Picture 12" descr="&amp;Pcy;&amp;ocy;&amp;tcy;&amp;rcy;&amp;iecy;&amp;bcy;&amp;icy;&amp;tcy;&amp;iecy;&amp;lcy;&amp;softcy;&amp;scy;&amp;kcy;&amp;ocy;&amp;iecy; &amp;Ocy;&amp;bcy;&amp;shchcy;&amp;iecy;&amp;scy;&amp;tcy;&amp;vcy;&amp;ocy; &amp;icy; &amp;iecy;&amp;gcy;&amp;ocy; &amp;tscy;&amp;iecy;&amp;lcy;&amp;icy; Betcomnet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0"/>
            <a:ext cx="2123728" cy="2048137"/>
          </a:xfrm>
          <a:prstGeom prst="rect">
            <a:avLst/>
          </a:prstGeom>
          <a:noFill/>
        </p:spPr>
      </p:pic>
      <p:pic>
        <p:nvPicPr>
          <p:cNvPr id="10254" name="Picture 14" descr="&amp;Mcy;&amp;iecy;&amp;zhcy;&amp;dcy;&amp;ucy;&amp;ncy;&amp;acy;&amp;rcy;&amp;ocy;&amp;dcy;&amp;ncy;&amp;ycy;&amp;jcy; &amp;gcy;&amp;ocy;&amp;dcy; &amp;kcy;&amp;ocy;&amp;ocy;&amp;pcy;&amp;iecy;&amp;rcy;&amp;acy;&amp;tcy;&amp;icy;&amp;vcy;&amp;ocy;&amp;vcy; 2012. . &amp;Icy;&amp;tcy;&amp;ocy;&amp;gcy;&amp;icy; &amp;icy; &amp;pcy;&amp;rcy;&amp;ocy;&amp;gcy;&amp;ncy;&amp;ocy;&amp;zcy;&amp;y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25144"/>
            <a:ext cx="2857500" cy="200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ndre.lazarev\Мои документы\Загрузки\2 слайд.Академик Тихон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9563" y="1268760"/>
            <a:ext cx="2084437" cy="30620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Формирование первых сообществ предпринимателей в СССР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6624736" cy="280831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1988 г. – Московский союз кооперативов. 1989 г. – МАРП. 1989 г. -  Союз объединенных кооперативов (СОК), Академик Владимир  Тихонов. </a:t>
            </a:r>
          </a:p>
          <a:p>
            <a:r>
              <a:rPr lang="ru-RU" dirty="0" smtClean="0"/>
              <a:t>Палки в колеса кооператорам (письмо Тихонова Горбачеву в 1989 г.)</a:t>
            </a:r>
          </a:p>
          <a:p>
            <a:r>
              <a:rPr lang="ru-RU" dirty="0" smtClean="0"/>
              <a:t>19 октября 1991 г. – съезд ТПП РФ; 11 января 1992 г. – РСПП («Красные директора»).</a:t>
            </a:r>
          </a:p>
          <a:p>
            <a:endParaRPr lang="ru-RU" dirty="0"/>
          </a:p>
        </p:txBody>
      </p:sp>
      <p:pic>
        <p:nvPicPr>
          <p:cNvPr id="2056" name="Picture 8" descr="&amp;Pcy;&amp;ocy;&amp;rcy;&amp;tcy;&amp;acy;&amp;lcy; &amp;ocy;&amp;tscy;&amp;iecy;&amp;ncy;&amp;shchcy;&amp;icy;&amp;kcy;&amp;ocy;&amp;vcy; &amp;Icy;&amp;mcy;&amp;pcy;&amp;iecy;&amp;rcy;&amp;icy;&amp;yacy; &amp;kcy;&amp;ocy;&amp;ncy;&amp;scy;&amp;acy;&amp;lcy;&amp;tcy;&amp;icy;&amp;ncy;&amp;gcy;&amp;acy; - &amp;scy;&amp;acy;&amp;jcy;&amp;tcy; &amp;icy; &amp;fcy;&amp;ocy;&amp;rcy;&amp;ucy;&amp;mcy;. . &amp;Ncy;&amp;iecy;&amp;zcy;&amp;acy;&amp;vcy;&amp;icy;&amp;scy;&amp;icy;&amp;mcy;&amp;acy;&amp;yacy; &amp;ocy;&amp;tscy;&amp;iecy;&amp;ncy;&amp;kcy;&amp;acy; &amp;rcy;&amp;ycy;&amp;ncy;&amp;ocy;&amp;chcy;&amp;ncy;&amp;ocy;&amp;jcy; &amp;scy;&amp;tcy;&amp;ocy;&amp;icy;&amp;mcy;&amp;ocy;&amp;scy;&amp;tcy;&amp;icy;, &amp;ncy;&amp;iecy;&amp;dcy;&amp;vcy;&amp;icy;&amp;zhcy;&amp;icy;&amp;mcy;&amp;ocy;&amp;scy;&amp;tcy;&amp;icy;, &amp;pcy;&amp;rcy;&amp;iecy;&amp;dcy;&amp;pcy;&amp;rcy;&amp;icy;&amp;yacy;&amp;tcy;&amp;icy;&amp;yacy;, &amp;dcy;&amp;iecy;&amp;yacy;&amp;tcy;&amp;iecy;&amp;lcy;&amp;sof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653136"/>
            <a:ext cx="3035828" cy="2204864"/>
          </a:xfrm>
          <a:prstGeom prst="rect">
            <a:avLst/>
          </a:prstGeom>
          <a:noFill/>
        </p:spPr>
      </p:pic>
      <p:pic>
        <p:nvPicPr>
          <p:cNvPr id="2058" name="Picture 10" descr="&amp;Scy;&amp;ocy;&amp;pcy;&amp;rcy;&amp;iecy;&amp;dcy;&amp;scy;&amp;iecy;&amp;dcy;&amp;acy;&amp;tcy;&amp;iecy;&amp;lcy;&amp;softcy; &amp;shcy;&amp;tcy;&amp;acy;&amp;bcy;&amp;acy; &amp;Ocy;&amp;Ncy;&amp;Fcy; &amp;vcy; &amp;Ncy;&amp;icy;&amp;zhcy;&amp;iecy;&amp;gcy;&amp;ocy;&amp;rcy;&amp;ocy;&amp;dcy;&amp;scy;&amp;kcy;&amp;ocy;&amp;jcy; &amp;ocy;&amp;bcy;&amp;lcy;&amp;acy;&amp;scy;&amp;tcy;&amp;icy; &amp;scy;&amp;tcy;&amp;acy;&amp;lcy; &amp;vcy;&amp;icy;&amp;tscy;&amp;iecy;-&amp;pcy;&amp;rcy;&amp;iecy;&amp;zcy;&amp;icy;&amp;dcy;&amp;iecy;&amp;ncy;&amp;tcy;&amp;ocy;&amp;mcy; &amp;Rcy;&amp;Scy;&amp;Pcy;&amp;P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653136"/>
            <a:ext cx="3035829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3280" y="692696"/>
            <a:ext cx="6480720" cy="13730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Три развилки развития предпринимательства в современной России (роль государства)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2204864"/>
            <a:ext cx="5760640" cy="4059896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i="1" u="sng" dirty="0" smtClean="0"/>
              <a:t>Первая развилка – 1995-1997 гг.</a:t>
            </a:r>
          </a:p>
          <a:p>
            <a:pPr lvl="0">
              <a:buNone/>
            </a:pPr>
            <a:endParaRPr lang="ru-RU" i="1" u="sng" dirty="0" smtClean="0"/>
          </a:p>
          <a:p>
            <a:pPr lvl="0"/>
            <a:r>
              <a:rPr lang="ru-RU" dirty="0" smtClean="0"/>
              <a:t>1995-1996 гг. – Закон №88  «О государственной поддержке  МП в РФ»; Госкомитет развития предпринимательства (ГКРП).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1-я программа МП (к 2000 г. – 40-45 млн. и 40% ВВП); Федеральный фонд МП.</a:t>
            </a:r>
          </a:p>
          <a:p>
            <a:r>
              <a:rPr lang="ru-RU" dirty="0" smtClean="0"/>
              <a:t>Ставка власти на крупный бизнес. Залоговые аукционы 1995-97 гг.; «</a:t>
            </a:r>
            <a:r>
              <a:rPr lang="ru-RU" dirty="0" err="1" smtClean="0"/>
              <a:t>Семибанкирщина</a:t>
            </a:r>
            <a:r>
              <a:rPr lang="ru-RU" dirty="0" smtClean="0"/>
              <a:t>». Олигархический капитализм. </a:t>
            </a:r>
          </a:p>
        </p:txBody>
      </p:sp>
      <p:pic>
        <p:nvPicPr>
          <p:cNvPr id="3076" name="Picture 4" descr="&amp;Fcy;&amp;Zcy; &amp;Ocy; &amp;gcy;&amp;ocy;&amp;scy;&amp;ucy;&amp;dcy;&amp;acy;&amp;rcy;&amp;scy;&amp;tcy;&amp;vcy;&amp;iecy;&amp;ncy;&amp;ncy;&amp;ocy;&amp;jcy; &amp;pcy;&amp;ocy;&amp;dcy;&amp;dcy;&amp;iecy;&amp;rcy;&amp;zhcy;&amp;kcy;&amp;iecy; &amp;mcy;&amp;acy;&amp;lcy;&amp;ocy;&amp;gcy;&amp;ocy; &amp;pcy;&amp;rcy;&amp;iecy;&amp;dcy;&amp;pcy;&amp;rcy;&amp;icy;&amp;ncy;&amp;icy;&amp;mcy;&amp;acy;&amp;tcy;&amp;iecy;&amp;lcy;&amp;softcy;&amp;scy;&amp;tcy;&amp;vcy;&amp;acy; &amp;vcy; &amp;Rcy;&amp;Fcy;.4-&amp;iecy; &amp;icy;&amp;zcy;&amp;d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3645024"/>
          </a:xfrm>
          <a:prstGeom prst="rect">
            <a:avLst/>
          </a:prstGeom>
          <a:noFill/>
        </p:spPr>
      </p:pic>
      <p:pic>
        <p:nvPicPr>
          <p:cNvPr id="3074" name="Picture 2" descr="C:\Documents and Settings\andre.lazarev\Мои документы\Загрузки\Развилк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68427"/>
            <a:ext cx="2555776" cy="3589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ndre.lazarev\Мои документы\Загрузки\Развил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76672"/>
            <a:ext cx="4932040" cy="62373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4355976" cy="57606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u="sng" dirty="0" smtClean="0"/>
              <a:t>Вторая развилка – 2003-2007 гг.</a:t>
            </a:r>
          </a:p>
          <a:p>
            <a:pPr>
              <a:buNone/>
            </a:pPr>
            <a:r>
              <a:rPr lang="ru-RU" i="1" u="sng" dirty="0" smtClean="0"/>
              <a:t> </a:t>
            </a:r>
          </a:p>
          <a:p>
            <a:r>
              <a:rPr lang="ru-RU" dirty="0" smtClean="0"/>
              <a:t>Снижение барьеров на бизнес. Закон о СРО (2002-2007 гг.); 2007 г. – ФЗ №209 «О развитии МСП в РФ».</a:t>
            </a:r>
            <a:endParaRPr lang="ru-RU" sz="2600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Развитие </a:t>
            </a:r>
            <a:r>
              <a:rPr lang="ru-RU" dirty="0" err="1" smtClean="0"/>
              <a:t>бизнес-сообществ</a:t>
            </a:r>
            <a:r>
              <a:rPr lang="ru-RU" dirty="0" smtClean="0"/>
              <a:t>: 2000 г. – РСПП («Профсоюз олигархов»); 2001 г. – НП «ОПОРА»; «Деловая Россия» (Игорь </a:t>
            </a:r>
            <a:r>
              <a:rPr lang="ru-RU" dirty="0" err="1" smtClean="0"/>
              <a:t>Лисиненко</a:t>
            </a:r>
            <a:r>
              <a:rPr lang="ru-RU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endParaRPr lang="ru-RU" dirty="0" smtClean="0"/>
          </a:p>
          <a:p>
            <a:r>
              <a:rPr lang="ru-RU" dirty="0" smtClean="0"/>
              <a:t>Административная реформа власти  - рост числа чиновников; создание </a:t>
            </a:r>
            <a:r>
              <a:rPr lang="ru-RU" dirty="0" err="1" smtClean="0"/>
              <a:t>Госкорпораций</a:t>
            </a:r>
            <a:r>
              <a:rPr lang="ru-RU" dirty="0" smtClean="0"/>
              <a:t> (с 2004 по 2007 гг. – 7 </a:t>
            </a:r>
            <a:r>
              <a:rPr lang="ru-RU" dirty="0" err="1" smtClean="0"/>
              <a:t>Госкорпораций</a:t>
            </a:r>
            <a:r>
              <a:rPr lang="ru-RU" dirty="0" smtClean="0"/>
              <a:t> – друзья Путина); Рост цен на энергоносители; ужесточение политики (Ходорковский). Государственно-олигархический капитализм. Кооператив «Озеро».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6552728" cy="43204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u="sng" dirty="0" smtClean="0"/>
              <a:t>Третья развилка – 2015 г.</a:t>
            </a:r>
          </a:p>
          <a:p>
            <a:pPr>
              <a:buNone/>
            </a:pPr>
            <a:endParaRPr lang="ru-RU" i="1" u="sng" dirty="0" smtClean="0"/>
          </a:p>
          <a:p>
            <a:r>
              <a:rPr lang="ru-RU" dirty="0" smtClean="0"/>
              <a:t>40 млн. в МСП? Агентство МСП? Новая экономическая политика (НЭП)? Развитие союзов бизнеса? Коренные реформы взаимоотношений бизнеса и власти? Использование западного опыта? Развитие страны?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Или латание дыр во время кризиса. Реальное положение дел в МСП (деградация </a:t>
            </a:r>
            <a:r>
              <a:rPr lang="ru-RU" dirty="0" err="1" smtClean="0"/>
              <a:t>бизнес-объединений</a:t>
            </a:r>
            <a:r>
              <a:rPr lang="ru-RU" dirty="0" smtClean="0"/>
              <a:t>; кому принадлежит МСП?)</a:t>
            </a:r>
          </a:p>
          <a:p>
            <a:r>
              <a:rPr lang="ru-RU" dirty="0" smtClean="0"/>
              <a:t>Конец экономики нефтяной иглы – 2013 год. Падение цен на энергоносители. Национализация: </a:t>
            </a:r>
            <a:r>
              <a:rPr lang="ru-RU" dirty="0" err="1" smtClean="0"/>
              <a:t>госларьки</a:t>
            </a:r>
            <a:r>
              <a:rPr lang="ru-RU" dirty="0" smtClean="0"/>
              <a:t>, </a:t>
            </a:r>
            <a:r>
              <a:rPr lang="ru-RU" dirty="0" err="1" smtClean="0"/>
              <a:t>Жилищник</a:t>
            </a:r>
            <a:r>
              <a:rPr lang="ru-RU" dirty="0" smtClean="0"/>
              <a:t>, транспорт. Слияние власти и собственности. Рост налогов. Развитие кризиса. Ужесточение режима. Стагнация.</a:t>
            </a:r>
          </a:p>
          <a:p>
            <a:endParaRPr lang="ru-RU" dirty="0"/>
          </a:p>
        </p:txBody>
      </p:sp>
      <p:pic>
        <p:nvPicPr>
          <p:cNvPr id="5122" name="Picture 2" descr="C:\Documents and Settings\andre.lazarev\Мои документы\Загрузки\Развилка 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38" y="980728"/>
            <a:ext cx="2376462" cy="2946027"/>
          </a:xfrm>
          <a:prstGeom prst="rect">
            <a:avLst/>
          </a:prstGeom>
          <a:noFill/>
        </p:spPr>
      </p:pic>
      <p:pic>
        <p:nvPicPr>
          <p:cNvPr id="5123" name="Picture 3" descr="C:\Documents and Settings\andre.lazarev\Мои документы\Загрузки\Развилка 3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41168"/>
            <a:ext cx="3407702" cy="1916832"/>
          </a:xfrm>
          <a:prstGeom prst="rect">
            <a:avLst/>
          </a:prstGeom>
          <a:noFill/>
        </p:spPr>
      </p:pic>
      <p:pic>
        <p:nvPicPr>
          <p:cNvPr id="5125" name="Picture 5" descr="&amp;Mcy;&amp;icy;&amp;ncy;&amp;icy;&amp;scy;&amp;tcy;&amp;rcy; &amp;IEcy;&amp;Ecy;&amp;Kcy;: &amp;pcy;&amp;acy;&amp;dcy;&amp;iecy;&amp;ncy;&amp;icy;&amp;iecy; &amp;tscy;&amp;iecy;&amp;ncy; &amp;ncy;&amp;acy; &amp;ncy;&amp;iecy;&amp;fcy;&amp;tcy;&amp;softcy; &amp;bcy;&amp;ucy;&amp;dcy;&amp;iecy;&amp;tcy; &amp;scy;&amp;tcy;&amp;icy;&amp;mcy;&amp;ucy;&amp;lcy;&amp;icy;&amp;rcy;&amp;ocy;&amp;vcy;&amp;acy;&amp;tcy;&amp;softcy; &amp;iecy;&amp;vcy;&amp;rcy;&amp;acy;&amp;zcy;&amp;icy;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941168"/>
            <a:ext cx="2555776" cy="1916832"/>
          </a:xfrm>
          <a:prstGeom prst="rect">
            <a:avLst/>
          </a:prstGeom>
          <a:noFill/>
        </p:spPr>
      </p:pic>
      <p:pic>
        <p:nvPicPr>
          <p:cNvPr id="5129" name="Picture 9" descr="&amp;Pcy;&amp;ucy;&amp;tcy;&amp;icy;&amp;ncy; &amp;dcy;&amp;acy;&amp;scy;&amp;tcy; &amp;scy;&amp;tcy;&amp;acy;&amp;rcy;&amp;tcy; &amp;bcy;&amp;ucy;&amp;rcy;&amp;iecy;&amp;ncy;&amp;icy;&amp;yucy; &amp;vcy; &amp;rcy;&amp;acy;&amp;mcy;&amp;kcy;&amp;acy;&amp;khcy; &amp;acy;&amp;rcy;&amp;kcy;&amp;tcy;&amp;icy;&amp;chcy;&amp;iecy;&amp;scy;&amp;kcy;&amp;ocy;&amp;gcy;&amp;ocy; &amp;pcy;&amp;rcy;&amp;ocy;&amp;iecy;&amp;kcy;&amp;tcy;&amp;acy; &quot;&amp;Rcy;&amp;ocy;&amp;scy;&amp;ncy;&amp;iecy;&amp;fcy;&amp;tcy;&amp;icy;&quot; &amp;Rcy;&amp;Icy;&amp;Acy; &amp;Ncy;&amp;ocy;&amp;vcy;&amp;ocy;&amp;scy;&amp;tcy;&amp;i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1" y="4869160"/>
            <a:ext cx="2771800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Предложения </a:t>
            </a:r>
            <a:r>
              <a:rPr lang="ru-RU" dirty="0" err="1" smtClean="0"/>
              <a:t>бизнес-сообществ</a:t>
            </a: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>по поддержке МСП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988840"/>
            <a:ext cx="5328592" cy="43251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мораторий на налоги</a:t>
            </a:r>
          </a:p>
          <a:p>
            <a:r>
              <a:rPr lang="ru-RU" dirty="0" smtClean="0"/>
              <a:t>налоговые каникулы для начинающих</a:t>
            </a:r>
          </a:p>
          <a:p>
            <a:r>
              <a:rPr lang="ru-RU" dirty="0" smtClean="0"/>
              <a:t>снижение налогов</a:t>
            </a:r>
          </a:p>
          <a:p>
            <a:r>
              <a:rPr lang="ru-RU" dirty="0" smtClean="0"/>
              <a:t>доступ к </a:t>
            </a:r>
            <a:r>
              <a:rPr lang="ru-RU" dirty="0" err="1" smtClean="0"/>
              <a:t>госзакупкам</a:t>
            </a:r>
            <a:endParaRPr lang="ru-RU" dirty="0" smtClean="0"/>
          </a:p>
          <a:p>
            <a:r>
              <a:rPr lang="ru-RU" dirty="0" smtClean="0"/>
              <a:t>общественный контроль за результатами торгов</a:t>
            </a:r>
          </a:p>
          <a:p>
            <a:r>
              <a:rPr lang="ru-RU" dirty="0" smtClean="0"/>
              <a:t>увеличение доли МБ в госзаказе</a:t>
            </a:r>
          </a:p>
          <a:p>
            <a:r>
              <a:rPr lang="ru-RU" dirty="0" smtClean="0"/>
              <a:t>приватизация</a:t>
            </a:r>
          </a:p>
          <a:p>
            <a:r>
              <a:rPr lang="ru-RU" dirty="0" smtClean="0"/>
              <a:t>доступные кредиты</a:t>
            </a:r>
          </a:p>
          <a:p>
            <a:r>
              <a:rPr lang="ru-RU" dirty="0" smtClean="0"/>
              <a:t>сокращение административных барьеров</a:t>
            </a:r>
          </a:p>
          <a:p>
            <a:r>
              <a:rPr lang="ru-RU" dirty="0" smtClean="0"/>
              <a:t>упрощенное подключение к электросетям</a:t>
            </a:r>
          </a:p>
          <a:p>
            <a:endParaRPr lang="ru-RU" dirty="0"/>
          </a:p>
        </p:txBody>
      </p:sp>
      <p:pic>
        <p:nvPicPr>
          <p:cNvPr id="9218" name="Picture 2" descr="&amp;Icy;&amp;zcy;&amp;vcy;&amp;iecy;&amp;scy;&amp;tcy;&amp;icy;&amp;yacy; &amp;Tcy;&amp;acy;&amp;tcy;&amp;acy;&amp;rcy;&amp;scy;&amp;tcy;&amp;acy;&amp;n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9624" y="1484784"/>
            <a:ext cx="3384376" cy="2256251"/>
          </a:xfrm>
          <a:prstGeom prst="rect">
            <a:avLst/>
          </a:prstGeom>
          <a:noFill/>
        </p:spPr>
      </p:pic>
      <p:pic>
        <p:nvPicPr>
          <p:cNvPr id="9222" name="Picture 6" descr="&amp;Mcy;&amp;ocy;&amp;scy;&amp;kcy;&amp;vcy;&amp;acy; &amp;kcy;&amp;ocy;&amp;mcy;&amp;pcy;&amp;iecy;&amp;ncy;&amp;scy;&amp;icy;&amp;rcy;&amp;ucy;&amp;iecy;&amp;tcy; &amp;bcy;&amp;icy;&amp;zcy;&amp;ncy;&amp;iecy;&amp;scy;&amp;ucy; &amp;scy;&amp;tcy;&amp;acy;&amp;vcy;&amp;kcy;&amp;icy; &amp;pcy;&amp;ocy; &amp;kcy;&amp;rcy;&amp;iecy;&amp;dcy;&amp;icy;&amp;tcy;&amp;acy;&amp;mcy;. &amp;Ecy;&amp;kcy;&amp;ocy;&amp;ncy;&amp;ocy;&amp;mcy;&amp;icy;&amp;kcy;&amp;acy; &amp;Ncy;&amp;ocy;&amp;vcy;&amp;ocy;&amp;scy;&amp;tcy;&amp;icy; &amp;scy;&amp;iecy;&amp;jcy;&amp;chcy;&amp;acy;&amp;scy;: It's Now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149080"/>
            <a:ext cx="2717323" cy="2250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548680"/>
            <a:ext cx="3456384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Сегмент МСП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77072"/>
            <a:ext cx="8784976" cy="2592288"/>
          </a:xfrm>
        </p:spPr>
        <p:txBody>
          <a:bodyPr numCol="2"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5 млн. предприятий: </a:t>
            </a:r>
            <a:endParaRPr lang="ru-RU" sz="2000" dirty="0" smtClean="0"/>
          </a:p>
          <a:p>
            <a:r>
              <a:rPr lang="ru-RU" sz="2000" dirty="0" smtClean="0"/>
              <a:t> 0,4% – средний бизнес</a:t>
            </a:r>
          </a:p>
          <a:p>
            <a:r>
              <a:rPr lang="ru-RU" sz="2000" dirty="0" smtClean="0"/>
              <a:t>4,2% – малый бизнес</a:t>
            </a:r>
          </a:p>
          <a:p>
            <a:r>
              <a:rPr lang="ru-RU" sz="2000" dirty="0" smtClean="0"/>
              <a:t>32,7% – </a:t>
            </a:r>
            <a:r>
              <a:rPr lang="ru-RU" sz="2000" dirty="0" err="1" smtClean="0"/>
              <a:t>микропредприятия</a:t>
            </a:r>
            <a:endParaRPr lang="ru-RU" sz="2000" dirty="0" smtClean="0"/>
          </a:p>
          <a:p>
            <a:r>
              <a:rPr lang="ru-RU" sz="2000" dirty="0" smtClean="0"/>
              <a:t>68,2% - ИП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dirty="0" smtClean="0"/>
              <a:t>Отраслевая структура:</a:t>
            </a:r>
          </a:p>
          <a:p>
            <a:r>
              <a:rPr lang="ru-RU" sz="2000" dirty="0" smtClean="0"/>
              <a:t>39,6% – торговля</a:t>
            </a:r>
          </a:p>
          <a:p>
            <a:r>
              <a:rPr lang="ru-RU" sz="2000" dirty="0" smtClean="0"/>
              <a:t>35,4% – сфера услуг</a:t>
            </a:r>
          </a:p>
          <a:p>
            <a:r>
              <a:rPr lang="ru-RU" sz="2000" dirty="0" smtClean="0"/>
              <a:t>20% – производство, строительство</a:t>
            </a:r>
          </a:p>
          <a:p>
            <a:r>
              <a:rPr lang="ru-RU" sz="2000" dirty="0" smtClean="0"/>
              <a:t>17,8 млн. – численность занятых (25% от всех в экономике)</a:t>
            </a:r>
          </a:p>
          <a:p>
            <a:endParaRPr lang="ru-RU" dirty="0"/>
          </a:p>
        </p:txBody>
      </p:sp>
      <p:pic>
        <p:nvPicPr>
          <p:cNvPr id="8194" name="Picture 2" descr="&amp;Mcy;&amp;iecy;&amp;zhcy;&amp;rcy;&amp;iecy;&amp;gcy;&amp;icy;&amp;ocy;&amp;ncy;&amp;acy;&amp;lcy;&amp;softcy;&amp;ncy;&amp;ycy;&amp;jcy; &amp;Rcy;&amp;iecy;&amp;scy;&amp;ucy;&amp;rcy;&amp;scy;&amp;ncy;&amp;ycy;&amp;jcy; &amp;tscy;&amp;iecy;&amp;ncy;&amp;tcy;&amp;rcy; - &amp;Icy;&amp;ncy;&amp;fcy;&amp;ocy;&amp;rcy;&amp;mcy;&amp;acy;&amp;tscy;&amp;icy;&amp;ocy;&amp;n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139952" cy="2137251"/>
          </a:xfrm>
          <a:prstGeom prst="rect">
            <a:avLst/>
          </a:prstGeom>
          <a:noFill/>
        </p:spPr>
      </p:pic>
      <p:pic>
        <p:nvPicPr>
          <p:cNvPr id="8196" name="Picture 4" descr="&amp;Rcy;&amp;iecy;&amp;gcy;&amp;icy;&amp;scy;&amp;tcy;&amp;rcy;&amp;acy;&amp;tscy;&amp;icy;&amp;yacy; &amp;Ocy;&amp;Ocy;&amp;Ocy;, &amp;Icy;&amp;Pcy;. . &amp;Icy;&amp;zcy;&amp;mcy;&amp;iecy;&amp;ncy;&amp;iecy;&amp;ncy;&amp;icy;&amp;yacy;. . &amp;YUcy;&amp;rcy;&amp;icy;&amp;dcy;&amp;icy;&amp;chcy;&amp;iecy;&amp;scy;&amp;kcy;&amp;icy;&amp;iecy; &amp;ucy;&amp;scy;&amp;lcy;&amp;ucy;&amp;gcy;&amp;icy; - &amp;Rcy;&amp;iecy;&amp;gcy;&amp;icy;&amp;scy;&amp;tcy;&amp;rcy;&amp;acy;&amp;tscy;&amp;icy;&amp;yacy; &amp;Icy;&amp;Pcy; &amp;zcy;&amp;acy; 4.000 &amp;r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628800"/>
            <a:ext cx="2343264" cy="2276872"/>
          </a:xfrm>
          <a:prstGeom prst="rect">
            <a:avLst/>
          </a:prstGeom>
          <a:noFill/>
        </p:spPr>
      </p:pic>
      <p:pic>
        <p:nvPicPr>
          <p:cNvPr id="8198" name="Picture 6" descr="&amp;Pcy;&amp;rcy;&amp;acy;&amp;vcy;&amp;icy;&amp;tcy;&amp;iecy;&amp;lcy;&amp;softcy;&amp;scy;&amp;tcy;&amp;vcy;&amp;ocy; &amp;ncy;&amp;acy;&amp;mcy;&amp;iecy;&amp;rcy;&amp;iecy;&amp;ncy;&amp;ocy; &amp;vcy;&amp;zcy;&amp;yacy;&amp;tcy;&amp;softcy; &amp;ncy;&amp;acy; &amp;ucy;&amp;chcy;&amp;iecy;&amp;tcy; &amp;vcy;&amp;scy;&amp;yucy; &amp;vcy;&amp;ncy;&amp;ucy;&amp;tcy;&amp;rcy;&amp;iecy;&amp;ncy;&amp;ncy;&amp;yucy;&amp;yucy; &amp;tcy;&amp;ocy;&amp;rcy;&amp;gcy;&amp;ocy;&amp;vcy;&amp;lcy;&amp;yucy;, &amp;vcy;&amp;ncy;&amp;ucy;&amp;tcy;&amp;rcy;&amp;iecy;&amp;ncy;&amp;ncy;&amp;yacy;&amp;yacy; &amp;tcy;&amp;ocy;&amp;rcy;&amp;gcy;&amp;ocy;&amp;vcy;&amp;lcy;&amp;yacy;, &amp;Icy;&amp;gcy;&amp;ocy;&amp;rcy;&amp;softcy; &amp;Pcy;&amp;rcy;&amp;acy;&amp;scy;&amp;ocy;&amp;lcy;&amp;ocy;&amp;vcy;, &amp;ucy;&amp;chcy;&amp;iecy;&amp;tcy; - &amp;Vcy;&amp;Kcy;&amp;ucy;&amp;rcy;&amp;scy;&amp;iecy;.ua &amp;pcy;&amp;ocy;&amp;scy;&amp;lcy;&amp;iecy;&amp;dcy;&amp;ncy;&amp;icy;&amp;iecy; &amp;ncy;&amp;o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7969" y="1628800"/>
            <a:ext cx="3076031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590</TotalTime>
  <Words>1593</Words>
  <Application>Microsoft Office PowerPoint</Application>
  <PresentationFormat>Экран (4:3)</PresentationFormat>
  <Paragraphs>136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Городская</vt:lpstr>
      <vt:lpstr>Малое и среднее предпринимательство России. Стагнация или системные реформы?</vt:lpstr>
      <vt:lpstr>Первое законодательство</vt:lpstr>
      <vt:lpstr>Кооперативы в Москве</vt:lpstr>
      <vt:lpstr>Формирование первых сообществ предпринимателей в СССР</vt:lpstr>
      <vt:lpstr>Три развилки развития предпринимательства в современной России (роль государства)</vt:lpstr>
      <vt:lpstr>Слайд 6</vt:lpstr>
      <vt:lpstr>Слайд 7</vt:lpstr>
      <vt:lpstr>Предложения бизнес-сообществ   по поддержке МСП</vt:lpstr>
      <vt:lpstr>Сегмент МСП</vt:lpstr>
      <vt:lpstr>Кому  принадлежат  предприятия, магазины?</vt:lpstr>
      <vt:lpstr>Как перестроить взаимоотношения между бизнесом и властью? </vt:lpstr>
      <vt:lpstr>Качание маятника  в 1995-2015 годы</vt:lpstr>
      <vt:lpstr>Новая политика в отношении  предпринимателей</vt:lpstr>
      <vt:lpstr>Цели создания новых объединений предпринимателей</vt:lpstr>
      <vt:lpstr>Стратегия создания новых союзов предпринимателей России</vt:lpstr>
      <vt:lpstr>Два взаимодействия, в которых участвуют предприниматели</vt:lpstr>
      <vt:lpstr>Два качества предпринимателей</vt:lpstr>
      <vt:lpstr>Результаты объединения  предпринимателей в новые союзы</vt:lpstr>
      <vt:lpstr>Негативные стороны  консолидации бизнеса и власти</vt:lpstr>
      <vt:lpstr>Слайд 20</vt:lpstr>
      <vt:lpstr> Что  предпринимательские объединения должны получить?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перестроить взаимоотношения между бизнесом и властью?</dc:title>
  <dc:creator>andre.lazarev</dc:creator>
  <cp:lastModifiedBy>smirnov_s</cp:lastModifiedBy>
  <cp:revision>76</cp:revision>
  <dcterms:created xsi:type="dcterms:W3CDTF">2014-11-11T12:18:07Z</dcterms:created>
  <dcterms:modified xsi:type="dcterms:W3CDTF">2015-04-03T07:31:45Z</dcterms:modified>
</cp:coreProperties>
</file>